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5" r:id="rId1"/>
    <p:sldMasterId id="2147483710" r:id="rId2"/>
  </p:sldMasterIdLst>
  <p:notesMasterIdLst>
    <p:notesMasterId r:id="rId19"/>
  </p:notesMasterIdLst>
  <p:handoutMasterIdLst>
    <p:handoutMasterId r:id="rId20"/>
  </p:handoutMasterIdLst>
  <p:sldIdLst>
    <p:sldId id="297" r:id="rId3"/>
    <p:sldId id="454" r:id="rId4"/>
    <p:sldId id="446" r:id="rId5"/>
    <p:sldId id="445" r:id="rId6"/>
    <p:sldId id="444" r:id="rId7"/>
    <p:sldId id="458" r:id="rId8"/>
    <p:sldId id="453" r:id="rId9"/>
    <p:sldId id="442" r:id="rId10"/>
    <p:sldId id="448" r:id="rId11"/>
    <p:sldId id="452" r:id="rId12"/>
    <p:sldId id="451" r:id="rId13"/>
    <p:sldId id="443" r:id="rId14"/>
    <p:sldId id="441" r:id="rId15"/>
    <p:sldId id="460" r:id="rId16"/>
    <p:sldId id="415" r:id="rId17"/>
    <p:sldId id="450" r:id="rId18"/>
  </p:sldIdLst>
  <p:sldSz cx="12192000" cy="6858000"/>
  <p:notesSz cx="6797675" cy="9928225"/>
  <p:defaultTextStyle>
    <a:defPPr>
      <a:defRPr lang="en-US"/>
    </a:defPPr>
    <a:lvl1pPr marL="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x Fradski" initials="LF" lastIdx="1" clrIdx="0">
    <p:extLst/>
  </p:cmAuthor>
  <p:cmAuthor id="2" name="Alexander" initials="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A3A3"/>
    <a:srgbClr val="C00000"/>
    <a:srgbClr val="FCECE8"/>
    <a:srgbClr val="FF6969"/>
    <a:srgbClr val="F8D7CD"/>
    <a:srgbClr val="FFFFFF"/>
    <a:srgbClr val="595959"/>
    <a:srgbClr val="D9D9D9"/>
    <a:srgbClr val="E2F0D9"/>
    <a:srgbClr val="76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5" autoAdjust="0"/>
    <p:restoredTop sz="47641" autoAdjust="0"/>
  </p:normalViewPr>
  <p:slideViewPr>
    <p:cSldViewPr snapToGrid="0" snapToObjects="1" showGuides="1">
      <p:cViewPr varScale="1">
        <p:scale>
          <a:sx n="50" d="100"/>
          <a:sy n="50" d="100"/>
        </p:scale>
        <p:origin x="-1014" y="-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1632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ртём Панин" userId="788b1890fc346c3f" providerId="LiveId" clId="{92F6849F-BECB-3C4D-9A9D-1EA0688A68E2}"/>
    <pc:docChg chg="delSld sldOrd">
      <pc:chgData name="Артём Панин" userId="788b1890fc346c3f" providerId="LiveId" clId="{92F6849F-BECB-3C4D-9A9D-1EA0688A68E2}" dt="2018-03-29T06:06:56.659" v="1" actId="1076"/>
      <pc:docMkLst>
        <pc:docMk/>
      </pc:docMkLst>
      <pc:sldChg chg="del">
        <pc:chgData name="Артём Панин" userId="788b1890fc346c3f" providerId="LiveId" clId="{92F6849F-BECB-3C4D-9A9D-1EA0688A68E2}" dt="2018-03-29T06:06:47.825" v="0" actId="2696"/>
        <pc:sldMkLst>
          <pc:docMk/>
          <pc:sldMk cId="4075802122" sldId="348"/>
        </pc:sldMkLst>
      </pc:sldChg>
      <pc:sldChg chg="ord">
        <pc:chgData name="Артём Панин" userId="788b1890fc346c3f" providerId="LiveId" clId="{92F6849F-BECB-3C4D-9A9D-1EA0688A68E2}" dt="2018-03-29T06:06:56.659" v="1" actId="1076"/>
        <pc:sldMkLst>
          <pc:docMk/>
          <pc:sldMk cId="3738684836" sldId="35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По типу населения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2953566537709044E-2"/>
          <c:y val="0.24753134946629807"/>
          <c:w val="0.93474367038126371"/>
          <c:h val="0.463907677284902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Городское население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dLbls>
            <c:spPr>
              <a:solidFill>
                <a:schemeClr val="accent3"/>
              </a:solidFill>
              <a:ln w="12700" cap="flat" cmpd="sng" algn="ctr">
                <a:solidFill>
                  <a:schemeClr val="accent3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1463.6</c:v>
                </c:pt>
                <c:pt idx="1">
                  <c:v>1402.5</c:v>
                </c:pt>
                <c:pt idx="2">
                  <c:v>1435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население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1833,8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1741,4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66196800851660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1719,7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1833.8</c:v>
                </c:pt>
                <c:pt idx="1">
                  <c:v>1741.4</c:v>
                </c:pt>
                <c:pt idx="2">
                  <c:v>1719.7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г.о.г. Нижний Новгород</c:v>
                </c:pt>
              </c:strCache>
            </c:strRef>
          </c:tx>
          <c:spPr>
            <a:solidFill>
              <a:schemeClr val="accent5"/>
            </a:solidFill>
            <a:ln w="12700" cap="flat" cmpd="sng" algn="ctr">
              <a:solidFill>
                <a:schemeClr val="accent5">
                  <a:shade val="50000"/>
                </a:schemeClr>
              </a:solidFill>
              <a:prstDash val="solid"/>
              <a:miter lim="800000"/>
            </a:ln>
            <a:effectLst/>
          </c:spPr>
          <c:dLbls>
            <c:spPr>
              <a:solidFill>
                <a:schemeClr val="accent5"/>
              </a:solidFill>
              <a:ln w="12700" cap="flat" cmpd="sng" algn="ctr">
                <a:solidFill>
                  <a:schemeClr val="accent5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1399.3</c:v>
                </c:pt>
                <c:pt idx="1">
                  <c:v>1340.6</c:v>
                </c:pt>
                <c:pt idx="2">
                  <c:v>1387.3</c:v>
                </c:pt>
              </c:numCache>
            </c:numRef>
          </c:val>
        </c:ser>
        <c:overlap val="-17"/>
        <c:axId val="85725568"/>
        <c:axId val="85727104"/>
      </c:barChart>
      <c:catAx>
        <c:axId val="85725568"/>
        <c:scaling>
          <c:orientation val="minMax"/>
        </c:scaling>
        <c:axPos val="b"/>
        <c:numFmt formatCode="General" sourceLinked="1"/>
        <c:tickLblPos val="nextTo"/>
        <c:crossAx val="85727104"/>
        <c:crosses val="autoZero"/>
        <c:auto val="1"/>
        <c:lblAlgn val="ctr"/>
        <c:lblOffset val="100"/>
      </c:catAx>
      <c:valAx>
        <c:axId val="85727104"/>
        <c:scaling>
          <c:orientation val="minMax"/>
          <c:min val="1300"/>
        </c:scaling>
        <c:axPos val="l"/>
        <c:numFmt formatCode="0.0" sourceLinked="1"/>
        <c:majorTickMark val="none"/>
        <c:tickLblPos val="none"/>
        <c:spPr>
          <a:noFill/>
          <a:ln>
            <a:noFill/>
          </a:ln>
        </c:spPr>
        <c:crossAx val="85725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4727981746829206"/>
          <c:w val="0.99467093454128064"/>
          <c:h val="0.1192418858500651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По </a:t>
            </a:r>
            <a:r>
              <a:rPr lang="ru-RU" dirty="0" smtClean="0"/>
              <a:t>полу</a:t>
            </a:r>
            <a:r>
              <a:rPr lang="ru-RU" baseline="0" dirty="0" smtClean="0"/>
              <a:t> (</a:t>
            </a:r>
            <a:r>
              <a:rPr lang="ru-RU" dirty="0" smtClean="0"/>
              <a:t>2018 </a:t>
            </a:r>
            <a:r>
              <a:rPr lang="ru-RU" dirty="0"/>
              <a:t>г</a:t>
            </a:r>
            <a:r>
              <a:rPr lang="ru-RU" dirty="0" smtClean="0"/>
              <a:t>.)</a:t>
            </a:r>
            <a:endParaRPr lang="ru-RU" dirty="0"/>
          </a:p>
        </c:rich>
      </c:tx>
      <c:layout>
        <c:manualLayout>
          <c:xMode val="edge"/>
          <c:yMode val="edge"/>
          <c:x val="0.27456457113473204"/>
          <c:y val="6.8321787369686499E-2"/>
        </c:manualLayout>
      </c:layout>
    </c:title>
    <c:plotArea>
      <c:layout>
        <c:manualLayout>
          <c:layoutTarget val="inner"/>
          <c:xMode val="edge"/>
          <c:yMode val="edge"/>
          <c:x val="5.2953566537709044E-2"/>
          <c:y val="0.24753134946629796"/>
          <c:w val="0.93474367038126371"/>
          <c:h val="0.4639076772849019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dLbls>
            <c:spPr>
              <a:solidFill>
                <a:schemeClr val="accent2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ПФО</c:v>
                </c:pt>
                <c:pt idx="2">
                  <c:v>Нижегородская область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477.9</c:v>
                </c:pt>
                <c:pt idx="1">
                  <c:v>515.5</c:v>
                </c:pt>
                <c:pt idx="2">
                  <c:v>538.9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dLbls>
            <c:dLbl>
              <c:idx val="2"/>
              <c:layout>
                <c:manualLayout>
                  <c:x val="-2.9661968008516588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ПФО</c:v>
                </c:pt>
                <c:pt idx="2">
                  <c:v>Нижегородская область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721.9</c:v>
                </c:pt>
                <c:pt idx="1">
                  <c:v>782</c:v>
                </c:pt>
                <c:pt idx="2">
                  <c:v>821.3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6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dLbls>
            <c:spPr>
              <a:solidFill>
                <a:schemeClr val="accent6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ПФО</c:v>
                </c:pt>
                <c:pt idx="2">
                  <c:v>Нижегородская область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210.3</c:v>
                </c:pt>
                <c:pt idx="1">
                  <c:v>221.6</c:v>
                </c:pt>
                <c:pt idx="2">
                  <c:v>227.6</c:v>
                </c:pt>
              </c:numCache>
            </c:numRef>
          </c:val>
        </c:ser>
        <c:overlap val="-17"/>
        <c:axId val="90744320"/>
        <c:axId val="90745856"/>
      </c:barChart>
      <c:catAx>
        <c:axId val="907443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0745856"/>
        <c:crosses val="autoZero"/>
        <c:auto val="1"/>
        <c:lblAlgn val="ctr"/>
        <c:lblOffset val="100"/>
      </c:catAx>
      <c:valAx>
        <c:axId val="90745856"/>
        <c:scaling>
          <c:orientation val="minMax"/>
        </c:scaling>
        <c:axPos val="l"/>
        <c:numFmt formatCode="0.0" sourceLinked="1"/>
        <c:majorTickMark val="none"/>
        <c:tickLblPos val="none"/>
        <c:spPr>
          <a:noFill/>
          <a:ln>
            <a:noFill/>
          </a:ln>
        </c:spPr>
        <c:crossAx val="90744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378565445469931"/>
          <c:y val="0.90649204024278807"/>
          <c:w val="0.79060009693617872"/>
          <c:h val="5.9877356611226423E-2"/>
        </c:manualLayout>
      </c:layout>
    </c:legend>
    <c:plotVisOnly val="1"/>
    <c:dispBlanksAs val="gap"/>
  </c:chart>
  <c:txPr>
    <a:bodyPr/>
    <a:lstStyle/>
    <a:p>
      <a:pPr>
        <a:defRPr sz="20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-2.1577923914881031E-2"/>
                  <c:y val="9.329881277260754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89350869785725E-2"/>
                  <c:y val="4.66494063863037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682470655297783E-2"/>
                  <c:y val="2.0992232873836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Российская Федерация</c:v>
                </c:pt>
                <c:pt idx="1">
                  <c:v>Приволжский федеральный округ</c:v>
                </c:pt>
                <c:pt idx="2">
                  <c:v>Нижегородская область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37.1</c:v>
                </c:pt>
                <c:pt idx="1">
                  <c:v>36</c:v>
                </c:pt>
                <c:pt idx="2">
                  <c:v>33.700000000000003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3.4524678263809658E-2"/>
                  <c:y val="9.329881277260754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788961957440519E-2"/>
                  <c:y val="4.66494063863037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788961957440519E-2"/>
                  <c:y val="-4.66494063863037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Российская Федерация</c:v>
                </c:pt>
                <c:pt idx="1">
                  <c:v>Приволжский федеральный округ</c:v>
                </c:pt>
                <c:pt idx="2">
                  <c:v>Нижегородская область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37.4</c:v>
                </c:pt>
                <c:pt idx="1">
                  <c:v>36.200000000000003</c:v>
                </c:pt>
                <c:pt idx="2">
                  <c:v>33.9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524678263809658E-2"/>
                  <c:y val="2.09922328738366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Российская Федерация</c:v>
                </c:pt>
                <c:pt idx="1">
                  <c:v>Приволжский федеральный округ</c:v>
                </c:pt>
                <c:pt idx="2">
                  <c:v>Нижегородская область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37.4</c:v>
                </c:pt>
                <c:pt idx="1">
                  <c:v>36</c:v>
                </c:pt>
                <c:pt idx="2">
                  <c:v>33.700000000000003</c:v>
                </c:pt>
              </c:numCache>
            </c:numRef>
          </c:val>
        </c:ser>
        <c:axId val="91614208"/>
        <c:axId val="91652864"/>
      </c:barChart>
      <c:catAx>
        <c:axId val="91614208"/>
        <c:scaling>
          <c:orientation val="minMax"/>
        </c:scaling>
        <c:axPos val="b"/>
        <c:numFmt formatCode="General" sourceLinked="0"/>
        <c:tickLblPos val="nextTo"/>
        <c:crossAx val="91652864"/>
        <c:crosses val="autoZero"/>
        <c:auto val="1"/>
        <c:lblAlgn val="ctr"/>
        <c:lblOffset val="100"/>
      </c:catAx>
      <c:valAx>
        <c:axId val="9165286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9161420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plotArea>
      <c:layout>
        <c:manualLayout>
          <c:layoutTarget val="inner"/>
          <c:xMode val="edge"/>
          <c:yMode val="edge"/>
          <c:x val="2.1275855447894804E-2"/>
          <c:y val="3.2560274048362814E-2"/>
          <c:w val="0.91325997394319891"/>
          <c:h val="0.59852229829386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Профильная госпитальная летальность (от числа пролеченных в профильных организациях)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ОКС</c:v>
                </c:pt>
                <c:pt idx="1">
                  <c:v>ОНМК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4.6899999999999997E-2</c:v>
                </c:pt>
                <c:pt idx="1">
                  <c:v>0.15170000000000008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НЕпрофильная госпитальная летальность (от числа пролеченных в непрофильных организациях)</c:v>
                </c:pt>
              </c:strCache>
            </c:strRef>
          </c:tx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ОКС</c:v>
                </c:pt>
                <c:pt idx="1">
                  <c:v>ОНМК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0.1341</c:v>
                </c:pt>
                <c:pt idx="1">
                  <c:v>0.28990000000000021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непрофильных госпитализаций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ОКС</c:v>
                </c:pt>
                <c:pt idx="1">
                  <c:v>ОНМК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3.5600000000000021E-2</c:v>
                </c:pt>
                <c:pt idx="1">
                  <c:v>3.7100000000000001E-2</c:v>
                </c:pt>
              </c:numCache>
            </c:numRef>
          </c:val>
        </c:ser>
        <c:dLbls>
          <c:showVal val="1"/>
        </c:dLbls>
        <c:gapWidth val="75"/>
        <c:axId val="93668096"/>
        <c:axId val="93669632"/>
      </c:barChart>
      <c:catAx>
        <c:axId val="93668096"/>
        <c:scaling>
          <c:orientation val="minMax"/>
        </c:scaling>
        <c:axPos val="b"/>
        <c:numFmt formatCode="General" sourceLinked="0"/>
        <c:majorTickMark val="none"/>
        <c:tickLblPos val="nextTo"/>
        <c:crossAx val="93669632"/>
        <c:crosses val="autoZero"/>
        <c:auto val="1"/>
        <c:lblAlgn val="ctr"/>
        <c:lblOffset val="100"/>
      </c:catAx>
      <c:valAx>
        <c:axId val="93669632"/>
        <c:scaling>
          <c:orientation val="minMax"/>
        </c:scaling>
        <c:axPos val="l"/>
        <c:numFmt formatCode="0.00%" sourceLinked="1"/>
        <c:majorTickMark val="none"/>
        <c:tickLblPos val="none"/>
        <c:crossAx val="93668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276765245226477"/>
          <c:y val="0.7185574516696025"/>
          <c:w val="0.698459272394095"/>
          <c:h val="0.23260213725785356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20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-1.0476921857259612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338453000817332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907687429038496E-3"/>
                  <c:y val="1.57777743958401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81537485807701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2861531143557723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Магнитно-резонансные томографы</c:v>
                </c:pt>
                <c:pt idx="1">
                  <c:v>Компьютерные томографы</c:v>
                </c:pt>
                <c:pt idx="2">
                  <c:v>Ангиографические комплексы стационарные</c:v>
                </c:pt>
                <c:pt idx="3">
                  <c:v>Флюорографы</c:v>
                </c:pt>
                <c:pt idx="4">
                  <c:v>Маммографы</c:v>
                </c:pt>
                <c:pt idx="5">
                  <c:v>УЗИ-аппараты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10.8</c:v>
                </c:pt>
                <c:pt idx="1">
                  <c:v>13.8</c:v>
                </c:pt>
                <c:pt idx="2">
                  <c:v>5.3</c:v>
                </c:pt>
                <c:pt idx="3">
                  <c:v>41.3</c:v>
                </c:pt>
                <c:pt idx="4">
                  <c:v>9.9</c:v>
                </c:pt>
                <c:pt idx="5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rgbClr val="002060"/>
            </a:solidFill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c:spPr>
          <c:dLbls>
            <c:dLbl>
              <c:idx val="1"/>
              <c:layout>
                <c:manualLayout>
                  <c:x val="2.0953843714519248E-3"/>
                  <c:y val="-3.944443598960035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97222179948001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Магнитно-резонансные томографы</c:v>
                </c:pt>
                <c:pt idx="1">
                  <c:v>Компьютерные томографы</c:v>
                </c:pt>
                <c:pt idx="2">
                  <c:v>Ангиографические комплексы стационарные</c:v>
                </c:pt>
                <c:pt idx="3">
                  <c:v>Флюорографы</c:v>
                </c:pt>
                <c:pt idx="4">
                  <c:v>Маммографы</c:v>
                </c:pt>
                <c:pt idx="5">
                  <c:v>УЗИ-аппараты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12.7</c:v>
                </c:pt>
                <c:pt idx="1">
                  <c:v>14.9</c:v>
                </c:pt>
                <c:pt idx="2">
                  <c:v>6.7</c:v>
                </c:pt>
                <c:pt idx="3">
                  <c:v>40.200000000000003</c:v>
                </c:pt>
                <c:pt idx="4">
                  <c:v>11.7</c:v>
                </c:pt>
                <c:pt idx="5">
                  <c:v>14.4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Нижегородская область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1.6763074971615392E-2"/>
                  <c:y val="2.7611105192720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815374858077323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476921857259612E-2"/>
                  <c:y val="7.8888871979200907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38460928629811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238460928629811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Магнитно-резонансные томографы</c:v>
                </c:pt>
                <c:pt idx="1">
                  <c:v>Компьютерные томографы</c:v>
                </c:pt>
                <c:pt idx="2">
                  <c:v>Ангиографические комплексы стационарные</c:v>
                </c:pt>
                <c:pt idx="3">
                  <c:v>Флюорографы</c:v>
                </c:pt>
                <c:pt idx="4">
                  <c:v>Маммографы</c:v>
                </c:pt>
                <c:pt idx="5">
                  <c:v>УЗИ-аппараты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12.32</c:v>
                </c:pt>
                <c:pt idx="1">
                  <c:v>10.7</c:v>
                </c:pt>
                <c:pt idx="2">
                  <c:v>8.1</c:v>
                </c:pt>
                <c:pt idx="3">
                  <c:v>33.300000000000004</c:v>
                </c:pt>
                <c:pt idx="4">
                  <c:v>7.42</c:v>
                </c:pt>
                <c:pt idx="5">
                  <c:v>9.0300000000000011</c:v>
                </c:pt>
              </c:numCache>
            </c:numRef>
          </c:val>
        </c:ser>
        <c:axId val="96475776"/>
        <c:axId val="96493952"/>
      </c:barChart>
      <c:catAx>
        <c:axId val="964757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6493952"/>
        <c:crosses val="autoZero"/>
        <c:auto val="1"/>
        <c:lblAlgn val="ctr"/>
        <c:lblOffset val="100"/>
      </c:catAx>
      <c:valAx>
        <c:axId val="9649395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9647577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Региональный бюджет</c:v>
                </c:pt>
              </c:strCache>
            </c:strRef>
          </c:tx>
          <c:dLbls>
            <c:dLbl>
              <c:idx val="2"/>
              <c:layout>
                <c:manualLayout>
                  <c:x val="9.1201038686475246E-3"/>
                  <c:y val="2.02858548491179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рамках ТПГГ</c:v>
                </c:pt>
              </c:strCache>
            </c:strRef>
          </c:tx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axId val="72998272"/>
        <c:axId val="73618560"/>
      </c:barChart>
      <c:catAx>
        <c:axId val="72998272"/>
        <c:scaling>
          <c:orientation val="minMax"/>
        </c:scaling>
        <c:axPos val="b"/>
        <c:numFmt formatCode="General" sourceLinked="1"/>
        <c:tickLblPos val="nextTo"/>
        <c:crossAx val="73618560"/>
        <c:crosses val="autoZero"/>
        <c:auto val="1"/>
        <c:lblAlgn val="ctr"/>
        <c:lblOffset val="100"/>
      </c:catAx>
      <c:valAx>
        <c:axId val="73618560"/>
        <c:scaling>
          <c:orientation val="minMax"/>
        </c:scaling>
        <c:axPos val="l"/>
        <c:majorGridlines/>
        <c:numFmt formatCode="General" sourceLinked="1"/>
        <c:tickLblPos val="nextTo"/>
        <c:crossAx val="72998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86303147943884"/>
          <c:y val="0.77809710694958278"/>
          <c:w val="0.7027393704112237"/>
          <c:h val="0.140759473653945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Динамика</a:t>
            </a:r>
            <a:r>
              <a:rPr lang="ru-RU" sz="1600" baseline="0" dirty="0" smtClean="0"/>
              <a:t> о</a:t>
            </a:r>
            <a:r>
              <a:rPr lang="ru-RU" sz="1600" dirty="0" smtClean="0"/>
              <a:t>бращения граждан в Территориальный орган Росздравнадзора по </a:t>
            </a:r>
          </a:p>
          <a:p>
            <a:pPr>
              <a:defRPr/>
            </a:pPr>
            <a:r>
              <a:rPr lang="ru-RU" sz="1600" dirty="0" smtClean="0"/>
              <a:t>Нижегородской области </a:t>
            </a:r>
            <a:endParaRPr lang="ru-RU" sz="1600" dirty="0"/>
          </a:p>
        </c:rich>
      </c:tx>
      <c:layout>
        <c:manualLayout>
          <c:xMode val="edge"/>
          <c:yMode val="edge"/>
          <c:x val="0.17348817626497651"/>
          <c:y val="7.968730082302819E-2"/>
        </c:manualLayout>
      </c:layout>
    </c:title>
    <c:plotArea>
      <c:layout>
        <c:manualLayout>
          <c:layoutTarget val="inner"/>
          <c:xMode val="edge"/>
          <c:yMode val="edge"/>
          <c:x val="4.1407471472860495E-2"/>
          <c:y val="0.4870152300826332"/>
          <c:w val="0.87301708748322793"/>
          <c:h val="0.2989687214960211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2698291251677221"/>
                  <c:y val="5.87169585011787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177</c:v>
                </c:pt>
                <c:pt idx="1">
                  <c:v>145</c:v>
                </c:pt>
              </c:numCache>
            </c:numRef>
          </c:val>
        </c:ser>
        <c:marker val="1"/>
        <c:axId val="73933952"/>
        <c:axId val="73935488"/>
      </c:lineChart>
      <c:catAx>
        <c:axId val="73933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3935488"/>
        <c:crosses val="autoZero"/>
        <c:auto val="1"/>
        <c:lblAlgn val="ctr"/>
        <c:lblOffset val="100"/>
      </c:catAx>
      <c:valAx>
        <c:axId val="739354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3933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24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обращений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1 кв 2019</c:v>
                </c:pt>
                <c:pt idx="1">
                  <c:v>2018</c:v>
                </c:pt>
                <c:pt idx="2">
                  <c:v>2017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290</c:v>
                </c:pt>
                <c:pt idx="1">
                  <c:v>1241</c:v>
                </c:pt>
                <c:pt idx="2">
                  <c:v>988</c:v>
                </c:pt>
              </c:numCache>
            </c:numRef>
          </c:val>
        </c:ser>
        <c:axId val="93474816"/>
        <c:axId val="96497024"/>
      </c:barChart>
      <c:catAx>
        <c:axId val="934748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6497024"/>
        <c:crosses val="autoZero"/>
        <c:auto val="1"/>
        <c:lblAlgn val="ctr"/>
        <c:lblOffset val="100"/>
      </c:catAx>
      <c:valAx>
        <c:axId val="96497024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93474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</cdr:x>
      <cdr:y>0.04512</cdr:y>
    </cdr:from>
    <cdr:to>
      <cdr:x>0.46453</cdr:x>
      <cdr:y>0.16939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7301" y="145287"/>
          <a:ext cx="4903715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3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9" algn="l" defTabSz="9143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21" algn="l" defTabSz="9143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80" algn="l" defTabSz="9143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41" algn="l" defTabSz="9143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99" algn="l" defTabSz="9143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62" algn="l" defTabSz="9143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21" algn="l" defTabSz="9143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81" algn="l" defTabSz="91432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СРЕДНЯЯ НАГРУЗКА НА 1 АППАРАТ В СУТКИ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0.72546</cdr:x>
      <cdr:y>0.32939</cdr:y>
    </cdr:from>
    <cdr:to>
      <cdr:x>0.92494</cdr:x>
      <cdr:y>0.32939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8081791" y="824863"/>
          <a:ext cx="222220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7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65099-FD83-4BAC-BE80-575E71DC8F6A}" type="datetimeFigureOut">
              <a:rPr lang="ru-RU" smtClean="0"/>
              <a:pPr/>
              <a:t>17.05.2019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756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6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56972-C5FD-4BBD-B084-360AE8EEE2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264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9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5" y="9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3258A-41B2-3747-B1E9-4BA9C6EE207C}" type="datetimeFigureOut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5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E2F04-1AAF-1B46-94DF-49125CA5DB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493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299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Нижегородской области создана трехуровневая система оказания медицинской помощи пациентам с онкологическими заболеваниями. 1 уровень - 88 первичных онкологических кабинетов (амбулаторно-поликлинические учреждения); 103 смотровых кабинета. 2 уровень - 2 межрайонных онкологических отделения (г. Павлово, г. Арзамас); в 29 медицинских организациях имеются онкологические койки. 3 уровень – региональный центр ГБУЗ НО «Нижегородский областной онкологический диспансер».</a:t>
            </a:r>
          </a:p>
          <a:p>
            <a:pPr marL="0" marR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 кадрового дефицита: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медицинских организациях Нижегородской области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имеется 213 штатных должностей врачей онкологов, из них заняты – 166,75 (78%). Число врачей-онкологов первичных онкологических кабинетов (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ПОКов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88 чел. Из них: по основной должности – 33 чел., совместителей – 55 чел. Коэффициент совместительства врачей-онкологов в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ПОКах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составляет 2,4. </a:t>
            </a:r>
          </a:p>
          <a:p>
            <a:pPr algn="just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существует п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роблема информатизации: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отсутствие и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нтеграции регионального Канцер-регистра и региональной медицинской информационной системы (РМИС), что не позволяет вести актуальный мониторинг заболеваемости и результативности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лечения пациентов с онкологическими заболеваниями.</a:t>
            </a:r>
          </a:p>
          <a:p>
            <a:endParaRPr lang="ru-RU" sz="16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102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субъекте отмечается низкая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онконастороженность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в первичном звене, что может влиять на увеличение смертности в регионе от новообразований, в том числе злокачественных.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567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 smtClean="0"/>
              <a:t>При</a:t>
            </a:r>
            <a:r>
              <a:rPr lang="ru-RU" sz="1600" baseline="0" dirty="0" smtClean="0"/>
              <a:t> анализе эффективности использования медицинского оборудования необходимо отметить, что нагрузка на 1 аппарат в сутки по аппаратам КТ, </a:t>
            </a:r>
            <a:r>
              <a:rPr lang="ru-RU" sz="1600" baseline="0" dirty="0" err="1" smtClean="0"/>
              <a:t>флюорографам</a:t>
            </a:r>
            <a:r>
              <a:rPr lang="ru-RU" sz="1600" baseline="0" dirty="0" smtClean="0"/>
              <a:t>, </a:t>
            </a:r>
            <a:r>
              <a:rPr lang="ru-RU" sz="1600" baseline="0" dirty="0" err="1" smtClean="0"/>
              <a:t>маммографам</a:t>
            </a:r>
            <a:r>
              <a:rPr lang="ru-RU" sz="1600" baseline="0" dirty="0" smtClean="0"/>
              <a:t> и УЗИ-аппаратам ниже, чем средняя нагрузка по РФ и ПФО. Поэтому необходимо детально проанализировать причины возможного нерационального использования и пути оптимизации использования тяжелого медицинского оборудования.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9049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Пункты отпуска для обеспечения наркотическими и сильнодействующими лекарственными препаратами, по итогам I квартала 2019 года,  организованы   во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муниципальных образованиях</a:t>
            </a:r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данным мониторинга показателей реализации субъектами Российской Федерации полномочий Российской Федерации по организации льготного лекарственного обеспечения отдельных категорий граждан на территории Нижегородской области в реализации льготного лекарственного обеспечения задействованы:   в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рамках ВЗН – 40 пунктов отпуска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городских образованиях и  26 - в сельских поселениях;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рамках Федеральной льготы – 90 пунктов отпуска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городских образованиях,  56 - в сельских поселениях и 15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ФАПах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рамках региональной льготы - 92 пунктов отпуска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городских образованиях,  62 - в сельских поселениях и 15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ФАПах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части льготного лекарственного обеспечения  :</a:t>
            </a:r>
          </a:p>
          <a:p>
            <a:pPr lvl="0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Доступность: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организован отпуск лекарственных препаратов по льготным рецептам в структурных обособленных подразделениях медицинских организаций - на  15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ФАПах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  пункты отпуска для обеспечения наркотическими и сильнодействующими лекарственными препаратами, по итогам I квартала 2019 года,  организованы  во всех   муниципальных образованиях. 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 товарных запасов лекарственных препаратов: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Суммарный (измеряемый в тыс. руб.),  объем товарных запасов, сформированных за счет  средств  федерального и регионального бюджетов, хотя и соответствует потребности на 3 месяца,  что позволяет не допускать проблем в этом регионе.</a:t>
            </a:r>
          </a:p>
          <a:p>
            <a:pPr algn="just"/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6695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В Нижегородской</a:t>
            </a:r>
            <a:r>
              <a:rPr lang="ru-RU" sz="1600" baseline="0" dirty="0" smtClean="0"/>
              <a:t> области наблюдается достаточно низкий показатель поступивших обращений на 100 тыс. жителей региона, наибольшее обращение по вопросам 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по вопросам качества и безопасности медицинской деятельности и это безусловно повод для рассмотрения этих жалоб в медицинской организации в соответствии с</a:t>
            </a:r>
            <a:r>
              <a:rPr lang="ru-RU" sz="1600" baseline="0" dirty="0" smtClean="0">
                <a:latin typeface="Times New Roman"/>
                <a:ea typeface="Times New Roman"/>
                <a:cs typeface="Times New Roman"/>
              </a:rPr>
              <a:t> приказом 502н МЗ РФ. Пример по городу НН встречи главного врача с населением ежеквартально </a:t>
            </a:r>
          </a:p>
          <a:p>
            <a:pPr marL="0" marR="0" lvl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aseline="0" dirty="0" smtClean="0">
              <a:latin typeface="Times New Roman"/>
              <a:ea typeface="Times New Roman"/>
              <a:cs typeface="Times New Roman"/>
            </a:endParaRPr>
          </a:p>
          <a:p>
            <a:pPr marL="0" marR="0" lvl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Times New Roman"/>
                <a:ea typeface="Times New Roman"/>
                <a:cs typeface="Times New Roman"/>
              </a:rPr>
              <a:t>(больница 38).</a:t>
            </a:r>
            <a:endParaRPr lang="ru-RU" sz="1600" dirty="0" smtClean="0">
              <a:latin typeface="+mn-lt"/>
              <a:ea typeface="Calibri"/>
              <a:cs typeface="Times New Roman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885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9146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364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 smtClean="0"/>
              <a:t>В Нижегородской области отмечается рост общей</a:t>
            </a:r>
            <a:r>
              <a:rPr lang="ru-RU" sz="1600" baseline="0" dirty="0" smtClean="0"/>
              <a:t> смертности на 0,9%, младенческой смертности на 9,6% смертности от болезней органов дыхания на 8,3% и смертности от ДТП на 1,1%. </a:t>
            </a:r>
          </a:p>
          <a:p>
            <a:pPr algn="just"/>
            <a:r>
              <a:rPr lang="ru-RU" sz="1600" baseline="0" dirty="0" smtClean="0"/>
              <a:t>Также необходимо отметить, что несмотря на небольшое снижение показателя смертности от БСК в 2018 году по сравнению с 2017 годом – </a:t>
            </a:r>
            <a:r>
              <a:rPr lang="ru-RU" sz="1600" baseline="0" dirty="0" err="1" smtClean="0"/>
              <a:t>субъектовый</a:t>
            </a:r>
            <a:r>
              <a:rPr lang="ru-RU" sz="1600" baseline="0" dirty="0" smtClean="0"/>
              <a:t> показатель остается значительно выше, как среднее по России и по ПФО значение.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900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При анализе смертности населения трудоспособного возраста необходимо отметить, что при </a:t>
            </a:r>
            <a:r>
              <a:rPr lang="ru-RU" sz="1600" baseline="0" dirty="0" smtClean="0"/>
              <a:t>позитивной динамике снижения показателя смертности в сельской местности в период 2016-2018 гг., наблюдается </a:t>
            </a:r>
            <a:r>
              <a:rPr lang="ru-RU" sz="1600" dirty="0" smtClean="0"/>
              <a:t>значительное</a:t>
            </a:r>
            <a:r>
              <a:rPr lang="ru-RU" sz="1600" baseline="0" dirty="0" smtClean="0"/>
              <a:t> превышение показатели смертности в сельской местности над городской (в 1,2 раза). </a:t>
            </a:r>
          </a:p>
          <a:p>
            <a:pPr marL="0" marR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/>
              <a:t>Также установлено, что 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оказатель смертности мужчин трудоспособного возраста в среднем на 72% выше, чем у женщин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(показатели на 100 тыс. населения трудоспособного возраста).</a:t>
            </a:r>
            <a:endParaRPr lang="ru-RU" sz="16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567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 smtClean="0"/>
              <a:t>Установлено, что в 84,3% муниципальный образований</a:t>
            </a:r>
            <a:r>
              <a:rPr lang="ru-RU" sz="1600" baseline="0" dirty="0" smtClean="0"/>
              <a:t> Нижегородской области показатель общей смертности превышает </a:t>
            </a:r>
            <a:r>
              <a:rPr lang="ru-RU" sz="1600" baseline="0" dirty="0" err="1" smtClean="0"/>
              <a:t>среднеобластное</a:t>
            </a:r>
            <a:r>
              <a:rPr lang="ru-RU" sz="1600" baseline="0" dirty="0" smtClean="0"/>
              <a:t> значение (14,8). Максимальный показатель смертности отмечается в Спасском, </a:t>
            </a:r>
            <a:r>
              <a:rPr lang="ru-RU" sz="1600" baseline="0" dirty="0" err="1" smtClean="0"/>
              <a:t>Гагинском</a:t>
            </a:r>
            <a:r>
              <a:rPr lang="ru-RU" sz="1600" baseline="0" dirty="0" smtClean="0"/>
              <a:t>, </a:t>
            </a:r>
            <a:r>
              <a:rPr lang="ru-RU" sz="1600" baseline="0" dirty="0" err="1" smtClean="0"/>
              <a:t>Вачском</a:t>
            </a:r>
            <a:r>
              <a:rPr lang="ru-RU" sz="1600" baseline="0" dirty="0" smtClean="0"/>
              <a:t> муниципальных районах.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7528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 smtClean="0"/>
              <a:t>Необходимо отметить, что показатель</a:t>
            </a:r>
            <a:r>
              <a:rPr lang="ru-RU" sz="1600" baseline="0" dirty="0" smtClean="0"/>
              <a:t> обеспеченности врачами в Нижегородской области на протяжении 3 лет остается в целом на одном уровне, но вместе с тем, он ниже среднего значения по РФ и ПФО (2018 г. - на 9,1% и 6,4% соответственно).</a:t>
            </a:r>
          </a:p>
          <a:p>
            <a:pPr algn="just"/>
            <a:r>
              <a:rPr lang="ru-RU" sz="1600" baseline="0" dirty="0" smtClean="0"/>
              <a:t>Обращаю Ваше внимание на проблемы в организации первичной медико-санитарной помощи и скорой медицинской помощи – информация в верхней части слайда.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2917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Согласно сведениям в реестре лицензий, медицинскую деятельность на территории Нижегородской осуществляют 319 организаций государственной, (в том числе 61 лицензиат федеральной формы собственности) и 1691 организация негосударственной формы собственности.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87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оказания специализированной медицинской помощи пациентам с ОНМК и ОКС в регионе представлена 2 РСЦ и 16 ПСО.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Профильная госпитализация этой категории пациентов составляет 97,8%.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Однако, проанализировав территориальную схему оказания медицинской помощи с ОКС и ОНМК, выявлена проблема, которая заключается в том, что все центры ЧКВ (2 РСЦ и 1 ПСО с функцией ЧКВ центра) находятся в Нижнем Новгороде. </a:t>
            </a:r>
          </a:p>
          <a:p>
            <a:pPr algn="just"/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зону двухчасовой доступности ЧКВ попадают только 40% пациентов, 60% пациентов находятся вне этой зоны. Поэтому для решения данной проблемы в Нижегородской области до 2024 году будут открыты 3 дополнительных центра ЧКВ в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г.Павлово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г.Семенов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г.Арзамас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в свою очередь обеспечит двухчасовую доступность ЧКВ 60% пациентов находившихся ранее вне зоны доступа.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9009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/>
              <a:t>В</a:t>
            </a:r>
            <a:r>
              <a:rPr lang="ru-RU" sz="1600" baseline="0" dirty="0" smtClean="0"/>
              <a:t> регионе отмечается высокая доля непрофильной госпитальной летальности, что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свидетельствовать, как о нарушении маршрутизации пациентов в регионе, так и нарушении Порядков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стандартов оказания медицинской помощи данным категориям пациентов.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следствие, это приводит к увеличению смертности от болезней сердечно-сосудистой системы. </a:t>
            </a:r>
          </a:p>
          <a:p>
            <a:pPr marL="0" marR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проверочных мероприятий Территориального органа Росздравнадзора по Нижегородской области выявлены факты несвоевременного проведения КТ головного мозга и ряду лабораторных исследований </a:t>
            </a: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пациенту в </a:t>
            </a:r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ПСО</a:t>
            </a: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ГБУЗ НО «</a:t>
            </a:r>
            <a:r>
              <a:rPr lang="ru-RU" sz="16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Балахнинская</a:t>
            </a:r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ЦРБ»,</a:t>
            </a: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6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является нарушением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Порядка оказания медицинской помощи больным с острыми нарушениями кровообращения, утв. приказом Министерства здравоохранения Российской Федерации от 15 ноября 2012 г. №928н.</a:t>
            </a:r>
          </a:p>
          <a:p>
            <a:pPr marL="0" marR="0" lvl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выявлялись факты не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соблюдения стандарта оснащения отделения реанимации и интенсивной терапии для больных с сосудистыми заболеваниями в ПСО области.</a:t>
            </a:r>
          </a:p>
          <a:p>
            <a:pPr marL="0" marR="0" lvl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Установлены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многочисленные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нарушения ведения первичной медицинской документации.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604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 smtClean="0">
                <a:latin typeface="+mj-lt"/>
              </a:rPr>
              <a:t>Необходимо отметить, что по результатам за 2018 год 17 из 19 ключевых</a:t>
            </a:r>
            <a:r>
              <a:rPr lang="ru-RU" sz="1600" baseline="0" dirty="0" smtClean="0">
                <a:latin typeface="+mj-lt"/>
              </a:rPr>
              <a:t> показателей по снижению смертности были достигнуты.</a:t>
            </a:r>
          </a:p>
          <a:p>
            <a:pPr marL="0" marR="0" indent="0" algn="just" defTabSz="9143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latin typeface="+mj-lt"/>
              </a:rPr>
              <a:t>Но стоит обратить особое внимание на 2 недостигнутых индикатора (</a:t>
            </a:r>
            <a:r>
              <a:rPr lang="ru-RU" sz="1600" b="0" i="0" u="none" strike="noStrik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Доля больных с острыми нарушениями мозгового кровообращения, госпитализированных в профильные отделения для лечения больных с ОНМК (региональные сосудистые центры и первичные сосудистые отделения) в первые 4,5 часа от начала заболевания и Доля больных с острым коронарным синдромом умерших в первые сутки от числа всех умерших с острым коронарным синдромом  за период госпитализации)</a:t>
            </a:r>
          </a:p>
          <a:p>
            <a:pPr algn="just"/>
            <a:r>
              <a:rPr lang="ru-RU" sz="1600" baseline="0" dirty="0" smtClean="0">
                <a:latin typeface="+mj-lt"/>
              </a:rPr>
              <a:t>и продолжить работу с целью улучшения организации медицинской помощи пациентам с БСК (и соответственно их достижением).</a:t>
            </a:r>
            <a:endParaRPr lang="ru-RU" sz="16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E2F04-1AAF-1B46-94DF-49125CA5DB7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34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863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670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623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67" y="475760"/>
            <a:ext cx="8718061" cy="355600"/>
          </a:xfrm>
        </p:spPr>
        <p:txBody>
          <a:bodyPr lIns="0" tIns="0" rIns="0" bIns="0" anchor="t">
            <a:noAutofit/>
          </a:bodyPr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7971" y="2223451"/>
            <a:ext cx="7864616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</a:defRPr>
            </a:lvl1pPr>
            <a:lvl2pPr marL="457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601785" y="935587"/>
            <a:ext cx="5428568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717677" y="6035046"/>
            <a:ext cx="3962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z="1000" smtClean="0">
                <a:solidFill>
                  <a:schemeClr val="accent1"/>
                </a:solidFill>
              </a:rPr>
              <a:pPr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68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940" y="476737"/>
            <a:ext cx="9002933" cy="454088"/>
          </a:xfrm>
        </p:spPr>
        <p:txBody>
          <a:bodyPr lIns="0" tIns="0" rIns="0" bIns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01785" y="937968"/>
            <a:ext cx="5428568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8717677" y="6035046"/>
            <a:ext cx="3962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z="1000" smtClean="0">
                <a:solidFill>
                  <a:schemeClr val="accent1"/>
                </a:solidFill>
              </a:rPr>
              <a:pPr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6925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6" orient="horz" pos="50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8" y="475258"/>
            <a:ext cx="9002933" cy="569593"/>
          </a:xfrm>
        </p:spPr>
        <p:txBody>
          <a:bodyPr lIns="0" tIns="0" rIns="0" bIns="0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17453" y="1737363"/>
            <a:ext cx="8749323" cy="4309425"/>
          </a:xfrm>
        </p:spPr>
        <p:txBody>
          <a:bodyPr lIns="0" tIns="0" rIns="0" bIns="0"/>
          <a:lstStyle>
            <a:lvl1pPr marL="0" indent="0">
              <a:buClr>
                <a:schemeClr val="accent4"/>
              </a:buClr>
              <a:buFontTx/>
              <a:buNone/>
              <a:defRPr sz="2000" baseline="0">
                <a:solidFill>
                  <a:schemeClr val="tx1"/>
                </a:solidFill>
              </a:defRPr>
            </a:lvl1pPr>
            <a:lvl2pPr marL="9522" indent="0">
              <a:buNone/>
              <a:tabLst/>
              <a:defRPr sz="1500"/>
            </a:lvl2pPr>
            <a:lvl3pPr marL="9522" indent="0">
              <a:buNone/>
              <a:tabLst/>
              <a:defRPr sz="1400" b="1">
                <a:solidFill>
                  <a:schemeClr val="tx1"/>
                </a:solidFill>
              </a:defRPr>
            </a:lvl3pPr>
            <a:lvl4pPr marL="9522" indent="0">
              <a:buNone/>
              <a:tabLst/>
              <a:defRPr/>
            </a:lvl4pPr>
            <a:lvl5pPr marL="9522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4"/>
          </p:nvPr>
        </p:nvSpPr>
        <p:spPr>
          <a:xfrm>
            <a:off x="601785" y="935587"/>
            <a:ext cx="5428568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+mj-lt"/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717677" y="6050676"/>
            <a:ext cx="3962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z="1000" smtClean="0">
                <a:solidFill>
                  <a:schemeClr val="accent1"/>
                </a:solidFill>
              </a:rPr>
              <a:pPr/>
              <a:t>‹#›</a:t>
            </a:fld>
            <a:endParaRPr lang="en-US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35110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6" orient="horz" pos="5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679524" y="1733550"/>
            <a:ext cx="5428568" cy="1695450"/>
          </a:xfrm>
        </p:spPr>
        <p:txBody>
          <a:bodyPr lIns="0" tIns="0" rIns="0" bIns="0" anchor="b" anchorCtr="0">
            <a:normAutofit/>
          </a:bodyPr>
          <a:lstStyle>
            <a:lvl1pPr algn="l">
              <a:defRPr sz="3000" b="0" cap="all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79524" y="3637280"/>
            <a:ext cx="5428568" cy="680720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71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5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8" indent="0" algn="ctr">
              <a:buNone/>
              <a:defRPr sz="1600"/>
            </a:lvl7pPr>
            <a:lvl8pPr marL="3200199" indent="0" algn="ctr">
              <a:buNone/>
              <a:defRPr sz="1600"/>
            </a:lvl8pPr>
            <a:lvl9pPr marL="365737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77525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562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296C-1AEA-42D9-805A-6AAEF4425B9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3007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683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29734-731B-4CEF-BBDF-53042859C1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47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296C-1AEA-42D9-805A-6AAEF4425B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6738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135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057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528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845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624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067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53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67" y="475760"/>
            <a:ext cx="8718061" cy="355600"/>
          </a:xfrm>
        </p:spPr>
        <p:txBody>
          <a:bodyPr lIns="0" tIns="0" rIns="0" bIns="0" anchor="t">
            <a:noAutofit/>
          </a:bodyPr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7971" y="2223451"/>
            <a:ext cx="7864616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>
                <a:solidFill>
                  <a:schemeClr val="accent3"/>
                </a:solidFill>
              </a:defRPr>
            </a:lvl1pPr>
            <a:lvl2pPr marL="457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601785" y="935587"/>
            <a:ext cx="5428568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717677" y="6035046"/>
            <a:ext cx="3962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mtClean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14551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940" y="476737"/>
            <a:ext cx="9002933" cy="454088"/>
          </a:xfrm>
        </p:spPr>
        <p:txBody>
          <a:bodyPr lIns="0" tIns="0" rIns="0" bIns="0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01785" y="937968"/>
            <a:ext cx="5428568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8717677" y="6035046"/>
            <a:ext cx="3962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mtClean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9818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6" orient="horz" pos="50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8" y="475258"/>
            <a:ext cx="9002933" cy="569593"/>
          </a:xfrm>
        </p:spPr>
        <p:txBody>
          <a:bodyPr lIns="0" tIns="0" rIns="0" bIns="0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17453" y="1737363"/>
            <a:ext cx="8749323" cy="4309425"/>
          </a:xfrm>
        </p:spPr>
        <p:txBody>
          <a:bodyPr lIns="0" tIns="0" rIns="0" bIns="0"/>
          <a:lstStyle>
            <a:lvl1pPr marL="0" indent="0">
              <a:buClr>
                <a:schemeClr val="accent4"/>
              </a:buClr>
              <a:buFontTx/>
              <a:buNone/>
              <a:defRPr sz="2000" baseline="0">
                <a:solidFill>
                  <a:schemeClr val="tx1"/>
                </a:solidFill>
              </a:defRPr>
            </a:lvl1pPr>
            <a:lvl2pPr marL="9522" indent="0">
              <a:buNone/>
              <a:tabLst/>
              <a:defRPr sz="1500"/>
            </a:lvl2pPr>
            <a:lvl3pPr marL="9522" indent="0">
              <a:buNone/>
              <a:tabLst/>
              <a:defRPr sz="1400" b="1">
                <a:solidFill>
                  <a:schemeClr val="tx1"/>
                </a:solidFill>
              </a:defRPr>
            </a:lvl3pPr>
            <a:lvl4pPr marL="9522" indent="0">
              <a:buNone/>
              <a:tabLst/>
              <a:defRPr/>
            </a:lvl4pPr>
            <a:lvl5pPr marL="9522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4"/>
          </p:nvPr>
        </p:nvSpPr>
        <p:spPr>
          <a:xfrm>
            <a:off x="601785" y="935587"/>
            <a:ext cx="5428568" cy="440776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+mj-lt"/>
              </a:defRPr>
            </a:lvl1pPr>
            <a:lvl2pPr marL="457159" indent="0" algn="ctr">
              <a:buNone/>
              <a:defRPr sz="2000"/>
            </a:lvl2pPr>
            <a:lvl3pPr marL="914320" indent="0" algn="ctr">
              <a:buNone/>
              <a:defRPr sz="1800"/>
            </a:lvl3pPr>
            <a:lvl4pPr marL="1371480" indent="0" algn="ctr">
              <a:buNone/>
              <a:defRPr sz="1600"/>
            </a:lvl4pPr>
            <a:lvl5pPr marL="1828640" indent="0" algn="ctr">
              <a:buNone/>
              <a:defRPr sz="1600"/>
            </a:lvl5pPr>
            <a:lvl6pPr marL="2285800" indent="0" algn="ctr">
              <a:buNone/>
              <a:defRPr sz="1600"/>
            </a:lvl6pPr>
            <a:lvl7pPr marL="2742959" indent="0" algn="ctr">
              <a:buNone/>
              <a:defRPr sz="1600"/>
            </a:lvl7pPr>
            <a:lvl8pPr marL="3200119" indent="0" algn="ctr">
              <a:buNone/>
              <a:defRPr sz="1600"/>
            </a:lvl8pPr>
            <a:lvl9pPr marL="365727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717677" y="6050676"/>
            <a:ext cx="396239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321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6A51F0-E5B3-2D49-876A-2CB5B4572D55}" type="slidenum">
              <a:rPr lang="en-US" smtClean="0">
                <a:solidFill>
                  <a:srgbClr val="5B9BD5"/>
                </a:solidFill>
              </a:rPr>
              <a:pPr/>
              <a:t>‹#›</a:t>
            </a:fld>
            <a:endParaRPr lang="en-US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518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6" orient="horz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62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29734-731B-4CEF-BBDF-53042859C1C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744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166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203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524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002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159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3159807" y="901700"/>
            <a:ext cx="5872385" cy="5435104"/>
            <a:chOff x="6099661" y="4227602"/>
            <a:chExt cx="276241" cy="255671"/>
          </a:xfrm>
        </p:grpSpPr>
        <p:sp>
          <p:nvSpPr>
            <p:cNvPr id="26" name="Плюс 25"/>
            <p:cNvSpPr/>
            <p:nvPr userDrawn="1"/>
          </p:nvSpPr>
          <p:spPr>
            <a:xfrm>
              <a:off x="6099661" y="4227602"/>
              <a:ext cx="276241" cy="255671"/>
            </a:xfrm>
            <a:prstGeom prst="mathPlus">
              <a:avLst>
                <a:gd name="adj1" fmla="val 3352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7" name="Рисунок 26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4871" y="4313426"/>
              <a:ext cx="145818" cy="84021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 userDrawn="1"/>
        </p:nvSpPr>
        <p:spPr>
          <a:xfrm>
            <a:off x="-25857" y="14395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100000"/>
                  <a:alpha val="94000"/>
                </a:schemeClr>
              </a:gs>
              <a:gs pos="54000">
                <a:schemeClr val="bg1">
                  <a:lumMod val="95000"/>
                  <a:alpha val="95000"/>
                </a:schemeClr>
              </a:gs>
              <a:gs pos="89000">
                <a:schemeClr val="bg1">
                  <a:lumMod val="95000"/>
                  <a:alpha val="94000"/>
                </a:schemeClr>
              </a:gs>
              <a:gs pos="100000">
                <a:schemeClr val="accent1">
                  <a:lumMod val="20000"/>
                  <a:lumOff val="80000"/>
                  <a:alpha val="93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7207" y="-3484"/>
            <a:ext cx="10018936" cy="78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1580" y="16924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9201" y="2378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650544" y="7098"/>
            <a:ext cx="10564296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61924" y="821237"/>
            <a:ext cx="1479739" cy="80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641664" y="821238"/>
            <a:ext cx="10550336" cy="80462"/>
          </a:xfrm>
          <a:prstGeom prst="rect">
            <a:avLst/>
          </a:prstGeom>
          <a:gradFill flip="none" rotWithShape="1">
            <a:gsLst>
              <a:gs pos="75000">
                <a:srgbClr val="F2F2F2"/>
              </a:gs>
              <a:gs pos="0">
                <a:schemeClr val="bg1">
                  <a:lumMod val="85000"/>
                </a:schemeClr>
              </a:gs>
              <a:gs pos="100000">
                <a:srgbClr val="DFEBF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5083" y="821237"/>
            <a:ext cx="167007" cy="80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" y="93959"/>
            <a:ext cx="614509" cy="614509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570839" y="208063"/>
            <a:ext cx="2062013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>
              <a:lnSpc>
                <a:spcPct val="80000"/>
              </a:lnSpc>
            </a:pPr>
            <a:r>
              <a:rPr lang="ru-RU" altLang="ru-RU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Федеральная служба </a:t>
            </a:r>
          </a:p>
          <a:p>
            <a:pPr defTabSz="957263">
              <a:lnSpc>
                <a:spcPct val="80000"/>
              </a:lnSpc>
            </a:pPr>
            <a:r>
              <a:rPr lang="ru-RU" alt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по надзору </a:t>
            </a:r>
          </a:p>
          <a:p>
            <a:pPr defTabSz="957263">
              <a:lnSpc>
                <a:spcPct val="80000"/>
              </a:lnSpc>
            </a:pPr>
            <a:r>
              <a:rPr lang="ru-RU" alt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в сфере здравоохранения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88770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63" r:id="rId12"/>
    <p:sldLayoutId id="2147483666" r:id="rId13"/>
    <p:sldLayoutId id="2147483674" r:id="rId14"/>
    <p:sldLayoutId id="214748370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79" userDrawn="1">
          <p15:clr>
            <a:srgbClr val="F26B43"/>
          </p15:clr>
        </p15:guide>
        <p15:guide id="3" pos="1672" userDrawn="1">
          <p15:clr>
            <a:srgbClr val="F26B43"/>
          </p15:clr>
        </p15:guide>
        <p15:guide id="4" pos="1775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  <p15:guide id="7" pos="3075" userDrawn="1">
          <p15:clr>
            <a:srgbClr val="F26B43"/>
          </p15:clr>
        </p15:guide>
        <p15:guide id="8" pos="317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4477" userDrawn="1">
          <p15:clr>
            <a:srgbClr val="F26B43"/>
          </p15:clr>
        </p15:guide>
        <p15:guide id="11" pos="4568" userDrawn="1">
          <p15:clr>
            <a:srgbClr val="F26B43"/>
          </p15:clr>
        </p15:guide>
        <p15:guide id="12" pos="5871" userDrawn="1">
          <p15:clr>
            <a:srgbClr val="F26B43"/>
          </p15:clr>
        </p15:guide>
        <p15:guide id="13" pos="5976" userDrawn="1">
          <p15:clr>
            <a:srgbClr val="F26B43"/>
          </p15:clr>
        </p15:guide>
        <p15:guide id="14" orient="horz" pos="3809" userDrawn="1">
          <p15:clr>
            <a:srgbClr val="F26B43"/>
          </p15:clr>
        </p15:guide>
        <p15:guide id="15" orient="horz" pos="3997" userDrawn="1">
          <p15:clr>
            <a:srgbClr val="F26B43"/>
          </p15:clr>
        </p15:guide>
        <p15:guide id="16" orient="horz" pos="3668" userDrawn="1">
          <p15:clr>
            <a:srgbClr val="F26B43"/>
          </p15:clr>
        </p15:guide>
        <p15:guide id="17" orient="horz" pos="1088" userDrawn="1">
          <p15:clr>
            <a:srgbClr val="F26B43"/>
          </p15:clr>
        </p15:guide>
        <p15:guide id="18" orient="horz" pos="504" userDrawn="1">
          <p15:clr>
            <a:srgbClr val="F26B43"/>
          </p15:clr>
        </p15:guide>
        <p15:guide id="19" pos="1048" userDrawn="1">
          <p15:clr>
            <a:srgbClr val="F26B43"/>
          </p15:clr>
        </p15:guide>
        <p15:guide id="20" orient="horz" pos="1230" userDrawn="1">
          <p15:clr>
            <a:srgbClr val="F26B43"/>
          </p15:clr>
        </p15:guide>
        <p15:guide id="21" orient="horz" pos="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3159807" y="901700"/>
            <a:ext cx="5872385" cy="5435104"/>
            <a:chOff x="6099661" y="4227602"/>
            <a:chExt cx="276241" cy="255671"/>
          </a:xfrm>
        </p:grpSpPr>
        <p:sp>
          <p:nvSpPr>
            <p:cNvPr id="26" name="Плюс 25"/>
            <p:cNvSpPr/>
            <p:nvPr userDrawn="1"/>
          </p:nvSpPr>
          <p:spPr>
            <a:xfrm>
              <a:off x="6099661" y="4227602"/>
              <a:ext cx="276241" cy="255671"/>
            </a:xfrm>
            <a:prstGeom prst="mathPlus">
              <a:avLst>
                <a:gd name="adj1" fmla="val 33520"/>
              </a:avLst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4871" y="4313426"/>
              <a:ext cx="145818" cy="84021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 userDrawn="1"/>
        </p:nvSpPr>
        <p:spPr>
          <a:xfrm>
            <a:off x="-25857" y="14395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100000"/>
                  <a:alpha val="94000"/>
                </a:schemeClr>
              </a:gs>
              <a:gs pos="54000">
                <a:schemeClr val="bg1">
                  <a:lumMod val="95000"/>
                  <a:alpha val="95000"/>
                </a:schemeClr>
              </a:gs>
              <a:gs pos="89000">
                <a:schemeClr val="bg1">
                  <a:lumMod val="95000"/>
                  <a:alpha val="94000"/>
                </a:schemeClr>
              </a:gs>
              <a:gs pos="100000">
                <a:schemeClr val="accent1">
                  <a:lumMod val="20000"/>
                  <a:lumOff val="80000"/>
                  <a:alpha val="93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7207" y="-3484"/>
            <a:ext cx="10018936" cy="787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1580" y="169245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9201" y="2378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650544" y="7098"/>
            <a:ext cx="10564296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61924" y="821237"/>
            <a:ext cx="1479739" cy="80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641664" y="821238"/>
            <a:ext cx="10550336" cy="80462"/>
          </a:xfrm>
          <a:prstGeom prst="rect">
            <a:avLst/>
          </a:prstGeom>
          <a:gradFill flip="none" rotWithShape="1">
            <a:gsLst>
              <a:gs pos="75000">
                <a:srgbClr val="F2F2F2"/>
              </a:gs>
              <a:gs pos="0">
                <a:schemeClr val="bg1">
                  <a:lumMod val="85000"/>
                </a:schemeClr>
              </a:gs>
              <a:gs pos="100000">
                <a:srgbClr val="DFEBF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5083" y="821237"/>
            <a:ext cx="167007" cy="80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" y="93959"/>
            <a:ext cx="614509" cy="614509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570839" y="208063"/>
            <a:ext cx="2062013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7263">
              <a:lnSpc>
                <a:spcPct val="80000"/>
              </a:lnSpc>
            </a:pPr>
            <a:r>
              <a:rPr lang="ru-RU" altLang="ru-RU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Georgia" pitchFamily="18" charset="0"/>
              </a:rPr>
              <a:t>Федеральная служба </a:t>
            </a:r>
          </a:p>
          <a:p>
            <a:pPr defTabSz="957263">
              <a:lnSpc>
                <a:spcPct val="80000"/>
              </a:lnSpc>
            </a:pPr>
            <a:r>
              <a:rPr lang="ru-RU" alt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Georgia" pitchFamily="18" charset="0"/>
              </a:rPr>
              <a:t>по надзору </a:t>
            </a:r>
          </a:p>
          <a:p>
            <a:pPr defTabSz="957263">
              <a:lnSpc>
                <a:spcPct val="80000"/>
              </a:lnSpc>
            </a:pPr>
            <a:r>
              <a:rPr lang="ru-RU" altLang="ru-RU" sz="900" dirty="0">
                <a:solidFill>
                  <a:prstClr val="black">
                    <a:lumMod val="50000"/>
                    <a:lumOff val="50000"/>
                  </a:prstClr>
                </a:solidFill>
                <a:latin typeface="Georgia" pitchFamily="18" charset="0"/>
              </a:rPr>
              <a:t>в сфере здравоохранения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81524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79" userDrawn="1">
          <p15:clr>
            <a:srgbClr val="F26B43"/>
          </p15:clr>
        </p15:guide>
        <p15:guide id="3" pos="1672" userDrawn="1">
          <p15:clr>
            <a:srgbClr val="F26B43"/>
          </p15:clr>
        </p15:guide>
        <p15:guide id="4" pos="1775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  <p15:guide id="7" pos="3075" userDrawn="1">
          <p15:clr>
            <a:srgbClr val="F26B43"/>
          </p15:clr>
        </p15:guide>
        <p15:guide id="8" pos="317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4477" userDrawn="1">
          <p15:clr>
            <a:srgbClr val="F26B43"/>
          </p15:clr>
        </p15:guide>
        <p15:guide id="11" pos="4568" userDrawn="1">
          <p15:clr>
            <a:srgbClr val="F26B43"/>
          </p15:clr>
        </p15:guide>
        <p15:guide id="12" pos="5871" userDrawn="1">
          <p15:clr>
            <a:srgbClr val="F26B43"/>
          </p15:clr>
        </p15:guide>
        <p15:guide id="13" pos="5976" userDrawn="1">
          <p15:clr>
            <a:srgbClr val="F26B43"/>
          </p15:clr>
        </p15:guide>
        <p15:guide id="14" orient="horz" pos="3809" userDrawn="1">
          <p15:clr>
            <a:srgbClr val="F26B43"/>
          </p15:clr>
        </p15:guide>
        <p15:guide id="15" orient="horz" pos="3997" userDrawn="1">
          <p15:clr>
            <a:srgbClr val="F26B43"/>
          </p15:clr>
        </p15:guide>
        <p15:guide id="16" orient="horz" pos="3668" userDrawn="1">
          <p15:clr>
            <a:srgbClr val="F26B43"/>
          </p15:clr>
        </p15:guide>
        <p15:guide id="17" orient="horz" pos="1088" userDrawn="1">
          <p15:clr>
            <a:srgbClr val="F26B43"/>
          </p15:clr>
        </p15:guide>
        <p15:guide id="18" orient="horz" pos="504" userDrawn="1">
          <p15:clr>
            <a:srgbClr val="F26B43"/>
          </p15:clr>
        </p15:guide>
        <p15:guide id="19" pos="1048" userDrawn="1">
          <p15:clr>
            <a:srgbClr val="F26B43"/>
          </p15:clr>
        </p15:guide>
        <p15:guide id="20" orient="horz" pos="1230" userDrawn="1">
          <p15:clr>
            <a:srgbClr val="F26B43"/>
          </p15:clr>
        </p15:guide>
        <p15:guide id="21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04" y="2833620"/>
            <a:ext cx="8856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ОСНОВНЫХ ПРОБЛЕМ ОКАЗАНИЯ МЕДИЦИНСКОЙ ПОМОЩИ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НИЖЕГОРОДСКОЙ ОБЛАСТИ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581686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Заместитель руководителя Росздравнадзора,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д.м.н.,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Серёгина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И.Ф.,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19940" y="321259"/>
            <a:ext cx="1043762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(ПРОБЛЕМЫ)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ОКАЗАНИЯ МЕДИЦИНСКОЙ ПОМОЩИ ПАЦИЕНТАМ </a:t>
            </a: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ОНКОЛОГИЧЕСКИМИ ЗАБОЛЕВАНИЯМИ</a:t>
            </a:r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27"/>
          <a:stretch/>
        </p:blipFill>
        <p:spPr>
          <a:xfrm>
            <a:off x="0" y="1106742"/>
            <a:ext cx="6932428" cy="5751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038753" y="1350335"/>
            <a:ext cx="5029199" cy="53800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Основные проблемы и типичные нарушения, выявляемые в медицинских организациях, оказывающих медицинскую помощь по профилю «онкология»: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изкая </a:t>
            </a:r>
            <a:r>
              <a:rPr lang="ru-RU" dirty="0" err="1" smtClean="0"/>
              <a:t>онконастороженность</a:t>
            </a:r>
            <a:r>
              <a:rPr lang="ru-RU" dirty="0" smtClean="0"/>
              <a:t> в первичном звене;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арушение порядков, стандартов оказания медицинской помощи, в том числе в части несоблюдения порядков оснащения;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</a:t>
            </a:r>
            <a:r>
              <a:rPr lang="ru-RU" dirty="0" smtClean="0"/>
              <a:t>ысокий износ  </a:t>
            </a:r>
            <a:r>
              <a:rPr lang="ru-RU" dirty="0"/>
              <a:t>(90</a:t>
            </a:r>
            <a:r>
              <a:rPr lang="ru-RU" dirty="0" smtClean="0"/>
              <a:t>%-КТ, МРТ) оборудования и низкая укомплектованность (55%- цифровые </a:t>
            </a:r>
            <a:r>
              <a:rPr lang="ru-RU" dirty="0" err="1" smtClean="0"/>
              <a:t>маммографы</a:t>
            </a:r>
            <a:r>
              <a:rPr lang="ru-RU" dirty="0" smtClean="0"/>
              <a:t>) необходимым медицинским оборудование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изкая </a:t>
            </a:r>
            <a:r>
              <a:rPr lang="ru-RU" dirty="0"/>
              <a:t>обеспеченность </a:t>
            </a:r>
            <a:r>
              <a:rPr lang="ru-RU" dirty="0" smtClean="0"/>
              <a:t>кадрами:</a:t>
            </a:r>
            <a:endParaRPr lang="ru-RU" dirty="0"/>
          </a:p>
          <a:p>
            <a:r>
              <a:rPr lang="ru-RU" dirty="0" smtClean="0"/>
              <a:t>     на </a:t>
            </a:r>
            <a:r>
              <a:rPr lang="ru-RU" dirty="0"/>
              <a:t>1 врача - онколога приходится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774 больных </a:t>
            </a:r>
            <a:r>
              <a:rPr lang="ru-RU" dirty="0"/>
              <a:t>с ЗНО (РФ – 484</a:t>
            </a:r>
            <a:r>
              <a:rPr lang="ru-RU" dirty="0" smtClean="0"/>
              <a:t>).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9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99191" y="305599"/>
            <a:ext cx="102614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(ПРОБЛЕМЫ)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ОКАЗАНИЯ МЕДИЦИНСКОЙ ПОМОЩИ ПАЦИЕНТАМ </a:t>
            </a:r>
            <a:endParaRPr lang="ru-RU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ОНКОЛОГИЧЕСКИМИ ЗАБОЛЕВАНИЯМИ </a:t>
            </a:r>
          </a:p>
          <a:p>
            <a:pPr algn="ctr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по раннему выявлению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онкопатологии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итогам 2017-2018 гг.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0153870"/>
              </p:ext>
            </p:extLst>
          </p:nvPr>
        </p:nvGraphicFramePr>
        <p:xfrm>
          <a:off x="463501" y="1627847"/>
          <a:ext cx="11137239" cy="40514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8192"/>
                <a:gridCol w="1440160"/>
                <a:gridCol w="1440160"/>
                <a:gridCol w="1211780"/>
                <a:gridCol w="1418392"/>
                <a:gridCol w="1183624"/>
                <a:gridCol w="1466791"/>
                <a:gridCol w="1248140"/>
              </a:tblGrid>
              <a:tr h="1168341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14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 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739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осмотренных с целью выявления онкологической патологии при диспансеризации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Осмотрено при реализация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скрининговых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направленных  на гистологическое исследование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осмотренных с целью выявления онкологической патологии при диспансеризации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Осмотрено при реализация скрининговых программ</a:t>
                      </a:r>
                      <a:endParaRPr lang="ru-RU" sz="12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направленных  на гистологическое исследование 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направленных на цитологическое исследование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53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ru-RU" sz="1200" dirty="0" smtClean="0"/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</a:tr>
              <a:tr h="354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200" dirty="0" smtClean="0"/>
                        <a:t>%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</a:tr>
              <a:tr h="354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 2018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46894" y="5926398"/>
            <a:ext cx="10370455" cy="85167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Нижегородской области не проводится скрининговые исследования на раннее выявление онкологической патологии у мужчин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8616280" y="5085184"/>
            <a:ext cx="60959" cy="21602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0056440" y="5085184"/>
            <a:ext cx="60959" cy="21602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1352584" y="5085184"/>
            <a:ext cx="60959" cy="21602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2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207" y="156004"/>
            <a:ext cx="10018936" cy="787255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ЭФФЕКТИВНОСТЬ ИСПОЛЬЗОВАНИЯ </a:t>
            </a:r>
            <a:br>
              <a:rPr lang="ru-RU" sz="2500" dirty="0" smtClean="0"/>
            </a:br>
            <a:r>
              <a:rPr lang="ru-RU" sz="2500" dirty="0" smtClean="0"/>
              <a:t>МЕДИЦИНСКОГО ОБОРУДОВАНИЯ, 2018</a:t>
            </a:r>
            <a:endParaRPr lang="ru-RU" sz="25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197345485"/>
              </p:ext>
            </p:extLst>
          </p:nvPr>
        </p:nvGraphicFramePr>
        <p:xfrm>
          <a:off x="70119" y="1921455"/>
          <a:ext cx="12121881" cy="3219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Льготное лекарственное обеспечение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971785936"/>
              </p:ext>
            </p:extLst>
          </p:nvPr>
        </p:nvGraphicFramePr>
        <p:xfrm>
          <a:off x="115911" y="1088997"/>
          <a:ext cx="11140224" cy="25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944096602"/>
              </p:ext>
            </p:extLst>
          </p:nvPr>
        </p:nvGraphicFramePr>
        <p:xfrm>
          <a:off x="80814" y="4269944"/>
          <a:ext cx="4600619" cy="264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1124" y="935665"/>
            <a:ext cx="803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Объем товарных запасов лекарственных препаратов (в месяцах)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7206" y="3373037"/>
            <a:ext cx="245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Федеральный закон от 17.07.1999 </a:t>
            </a:r>
            <a:r>
              <a:rPr lang="ru-RU" sz="1200" dirty="0" smtClean="0"/>
              <a:t>№ 178-ФЗ "О </a:t>
            </a:r>
            <a:r>
              <a:rPr lang="ru-RU" sz="1200" dirty="0"/>
              <a:t>государственной социальной помощи"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8213" y="3362372"/>
            <a:ext cx="269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Постановление Правительства РФ </a:t>
            </a:r>
          </a:p>
          <a:p>
            <a:pPr algn="ctr"/>
            <a:r>
              <a:rPr lang="ru-RU" sz="1200" dirty="0" smtClean="0"/>
              <a:t>от 30.07.1994 № 890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708919" y="3382833"/>
            <a:ext cx="2415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Постановление Правительства </a:t>
            </a:r>
            <a:r>
              <a:rPr lang="ru-RU" sz="1200" dirty="0" smtClean="0"/>
              <a:t>РФ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dirty="0"/>
              <a:t>от 10.12.2018 </a:t>
            </a:r>
            <a:r>
              <a:rPr lang="ru-RU" sz="1200" dirty="0" smtClean="0"/>
              <a:t>№ </a:t>
            </a:r>
            <a:r>
              <a:rPr lang="ru-RU" sz="1200" dirty="0"/>
              <a:t>1506</a:t>
            </a:r>
          </a:p>
        </p:txBody>
      </p:sp>
      <p:graphicFrame>
        <p:nvGraphicFramePr>
          <p:cNvPr id="13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8095525"/>
              </p:ext>
            </p:extLst>
          </p:nvPr>
        </p:nvGraphicFramePr>
        <p:xfrm>
          <a:off x="5631278" y="4291774"/>
          <a:ext cx="6404778" cy="25044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9971"/>
                <a:gridCol w="1781168"/>
                <a:gridCol w="1781168"/>
                <a:gridCol w="1782471"/>
              </a:tblGrid>
              <a:tr h="875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Дата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ВЗН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(I квартала 2019 года)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Федеральная льгота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(I квартала 2019 года)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Региональная льгота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(I квартала 2019 года)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67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Кол-во пунктов отпуска  лекарственных препаратов, в </a:t>
                      </a:r>
                      <a:r>
                        <a:rPr lang="ru-RU" sz="1200" b="1" dirty="0" err="1">
                          <a:effectLst/>
                        </a:rPr>
                        <a:t>т.ч</a:t>
                      </a:r>
                      <a:r>
                        <a:rPr lang="ru-RU" sz="1200" b="1" dirty="0">
                          <a:effectLst/>
                        </a:rPr>
                        <a:t>.: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67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Город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15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15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3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Сельские поселения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0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ФАП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708919" y="3900612"/>
            <a:ext cx="3888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Доступность лекарственной </a:t>
            </a:r>
            <a:r>
              <a:rPr lang="ru-RU" b="1" dirty="0" smtClean="0"/>
              <a:t>помощи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35667" y="53770"/>
            <a:ext cx="881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Обращения граждан </a:t>
            </a:r>
          </a:p>
          <a:p>
            <a:pPr algn="ctr"/>
            <a:r>
              <a:rPr lang="ru-RU" sz="2400" dirty="0" smtClean="0">
                <a:latin typeface="+mj-lt"/>
              </a:rPr>
              <a:t>в 2018 году и январе-марте 2019 года</a:t>
            </a:r>
            <a:endParaRPr lang="ru-RU" sz="2400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98043" y="1027566"/>
          <a:ext cx="8707269" cy="5682492"/>
        </p:xfrm>
        <a:graphic>
          <a:graphicData uri="http://schemas.openxmlformats.org/drawingml/2006/table">
            <a:tbl>
              <a:tblPr/>
              <a:tblGrid>
                <a:gridCol w="6312003"/>
                <a:gridCol w="819456"/>
                <a:gridCol w="787905"/>
                <a:gridCol w="787905"/>
              </a:tblGrid>
              <a:tr h="843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Нижегородская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 2017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всего 2018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 квартал 2019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Поступило обращений граждан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Из них по вопросам: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 вопросам лекарственного обеспечения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 вопросам реализации программ и национальных проектов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 вопросам лицензирования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 вопросам обращения медицинских изделий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2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 вопросам обращения лекарственных средств и медицинской продукции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2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 вопросам качества и безопасности медицинской деятельности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 разрешении работать лицам, имеющим иностранный диплом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 кадровым и антикоррупционным вопросам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 другим вопросам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95534" y="1210985"/>
          <a:ext cx="283873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174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3" y="2977699"/>
            <a:ext cx="3437971" cy="902601"/>
          </a:xfrm>
        </p:spPr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33903" y="6170933"/>
            <a:ext cx="3437971" cy="16557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17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7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400" b="1" smtClean="0">
                <a:cs typeface="Times New Roman" panose="02020603050405020304" pitchFamily="18" charset="0"/>
              </a:rPr>
              <a:t>info@roszdravnadzor.ru</a:t>
            </a:r>
            <a:endParaRPr lang="ru-RU" sz="1400" b="1" smtClean="0"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34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6270280"/>
              </p:ext>
            </p:extLst>
          </p:nvPr>
        </p:nvGraphicFramePr>
        <p:xfrm>
          <a:off x="143342" y="2277374"/>
          <a:ext cx="11905318" cy="37333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36168"/>
                <a:gridCol w="1068179"/>
                <a:gridCol w="1042885"/>
                <a:gridCol w="1042885"/>
                <a:gridCol w="955979"/>
                <a:gridCol w="955979"/>
                <a:gridCol w="955979"/>
                <a:gridCol w="955979"/>
                <a:gridCol w="1170857"/>
                <a:gridCol w="1170857"/>
                <a:gridCol w="1049571"/>
              </a:tblGrid>
              <a:tr h="47789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8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от новообразований, в том числе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злокачественных, на 100 тыс. населения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от болезней системы кровообращения  на 100 тыс. населения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Младенческая  смертность (смертность детей в возрасте 0-1 года на 1000 родившихся живыми)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детей в возрасте 0-4 года на 1000 родившихся живыми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детей в возрасте 0-17 лет на 100 000 детей соответствующего возраста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588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  <a:tr h="588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Hижегородская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5465" y="1331384"/>
            <a:ext cx="101771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latin typeface="+mj-lt"/>
                <a:ea typeface="Calibri" pitchFamily="34" charset="0"/>
                <a:cs typeface="Times New Roman" pitchFamily="18" charset="0"/>
              </a:rPr>
              <a:t>Ключевые ц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елевые показатели региональных проектов на 2024 год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99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4880026"/>
              </p:ext>
            </p:extLst>
          </p:nvPr>
        </p:nvGraphicFramePr>
        <p:xfrm>
          <a:off x="446570" y="1277605"/>
          <a:ext cx="11302406" cy="513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716"/>
                <a:gridCol w="1547938"/>
                <a:gridCol w="1547938"/>
                <a:gridCol w="1547938"/>
                <a:gridCol w="1547938"/>
                <a:gridCol w="1547938"/>
              </a:tblGrid>
              <a:tr h="27008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Показатель 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</a:rPr>
                        <a:t>РФ</a:t>
                      </a:r>
                      <a:endParaRPr lang="ru-RU" sz="1800" b="1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</a:rPr>
                        <a:t>ПФО</a:t>
                      </a:r>
                      <a:endParaRPr lang="ru-RU" sz="1800" b="1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</a:rPr>
                        <a:t>Нижегородская область</a:t>
                      </a:r>
                      <a:endParaRPr lang="ru-RU" sz="1800" b="1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0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</a:rPr>
                        <a:t>январь -декабрь 2018</a:t>
                      </a:r>
                      <a:endParaRPr lang="ru-RU" sz="1800" b="1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</a:rPr>
                        <a:t>январь -декабрь 2018</a:t>
                      </a:r>
                      <a:endParaRPr lang="ru-RU" sz="1800" b="1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</a:rPr>
                        <a:t>январь -декабрь 2018</a:t>
                      </a:r>
                      <a:endParaRPr lang="ru-RU" sz="1800" b="1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j-lt"/>
                        </a:rPr>
                        <a:t>январь -декабрь 2017</a:t>
                      </a:r>
                      <a:endParaRPr lang="ru-RU" sz="1800" b="1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</a:rPr>
                        <a:t>2018 г. в % к 2017</a:t>
                      </a:r>
                      <a:endParaRPr lang="ru-RU" sz="18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</a:tr>
              <a:tr h="2700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Общая смертность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1238,8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1316,7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1484,0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1470,4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>
                    <a:solidFill>
                      <a:srgbClr val="FFC000"/>
                    </a:solidFill>
                  </a:tcPr>
                </a:tc>
              </a:tr>
              <a:tr h="2700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Младенческая смертность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5,1</a:t>
                      </a:r>
                      <a:endParaRPr lang="ru-RU" sz="16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4,7</a:t>
                      </a:r>
                      <a:endParaRPr lang="ru-RU" sz="16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5,7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5,2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109,6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>
                    <a:solidFill>
                      <a:srgbClr val="FFA3A3"/>
                    </a:solidFill>
                  </a:tcPr>
                </a:tc>
              </a:tr>
              <a:tr h="4801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Смертность от некоторых инфекционных и паразитарных болезней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21,7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20,9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13,3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13,9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6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</a:tr>
              <a:tr h="2700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Смертность от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туберкулеза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5,5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4,4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1,7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1,9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6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</a:tr>
              <a:tr h="4801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Смертность от новообразований, в том числе от злокачественных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193,1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185,3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168,9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179,4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6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</a:tr>
              <a:tr h="48014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Смертность от болезней системы кровообращения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573,6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613,3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642,9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644,0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6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</a:tr>
              <a:tr h="2700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Смертность от болезней органов дыхания</a:t>
                      </a:r>
                      <a:endParaRPr lang="ru-RU" sz="1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40,7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42,3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600" b="1" dirty="0" smtClean="0">
                          <a:latin typeface="+mj-lt"/>
                        </a:rPr>
                        <a:t>37,7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600" b="1" dirty="0" smtClean="0">
                          <a:latin typeface="+mj-lt"/>
                        </a:rPr>
                        <a:t>34,8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108,3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>
                    <a:solidFill>
                      <a:srgbClr val="FFA3A3"/>
                    </a:solidFill>
                  </a:tcPr>
                </a:tc>
              </a:tr>
              <a:tr h="270083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</a:t>
                      </a:r>
                      <a:r>
                        <a:rPr lang="ru-RU" sz="1600" b="1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Смертность от ДТП	</a:t>
                      </a:r>
                      <a:endParaRPr lang="ru-RU" sz="1600" b="1" kern="1200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0018" marR="60018" marT="30009" marB="300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9,7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j-lt"/>
                        </a:rPr>
                        <a:t>10,4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600" b="1" dirty="0" smtClean="0">
                          <a:latin typeface="+mj-lt"/>
                        </a:rPr>
                        <a:t>9,2</a:t>
                      </a: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+mj-lt"/>
                        </a:rPr>
                        <a:t>9,1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101,1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018" marR="60018" marT="30009" marB="30009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64958" y="139351"/>
            <a:ext cx="838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ДЕМОГРАФИЧЕСКИЕ ПОКАЗАТЕЛИ </a:t>
            </a:r>
            <a:br>
              <a:rPr lang="ru-RU" sz="2400" dirty="0"/>
            </a:br>
            <a:r>
              <a:rPr lang="ru-RU" sz="2400" dirty="0"/>
              <a:t>январь-декабрь 2018 г. и аналогичный период 2017 г.</a:t>
            </a:r>
          </a:p>
        </p:txBody>
      </p:sp>
    </p:spTree>
    <p:extLst>
      <p:ext uri="{BB962C8B-B14F-4D97-AF65-F5344CB8AC3E}">
        <p14:creationId xmlns="" xmlns:p14="http://schemas.microsoft.com/office/powerpoint/2010/main" val="33469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207" y="148856"/>
            <a:ext cx="10018936" cy="634915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СМЕРТНОСТЬ НАСЕЛЕНИЯ ТРУДОСПОСОБНОГО ВОЗРАСТА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985603062"/>
              </p:ext>
            </p:extLst>
          </p:nvPr>
        </p:nvGraphicFramePr>
        <p:xfrm>
          <a:off x="87217" y="1281448"/>
          <a:ext cx="6315741" cy="55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823031300"/>
              </p:ext>
            </p:extLst>
          </p:nvPr>
        </p:nvGraphicFramePr>
        <p:xfrm>
          <a:off x="7160654" y="1081825"/>
          <a:ext cx="4931747" cy="5576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35083" y="783771"/>
            <a:ext cx="5689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 100 ТЫС. НАСЕЛЕНИЯ ТРУДОСПОСОБНОГО ВОЗРАСТА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55990" y="1903227"/>
            <a:ext cx="3123815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Показатель смертности населения в сельской местности </a:t>
            </a:r>
            <a:r>
              <a:rPr lang="ru-RU" sz="1400" b="1" dirty="0" smtClean="0"/>
              <a:t>выше в 1,2 раза,           </a:t>
            </a:r>
            <a:r>
              <a:rPr lang="ru-RU" sz="1400" dirty="0" smtClean="0"/>
              <a:t>чем в городской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553" y="-3484"/>
            <a:ext cx="10260419" cy="78725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оказатели смертности в разрезе муниципальных образований Нижегородской области, </a:t>
            </a:r>
            <a:b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ранжированные по уровню смертности (к среднеобластному значению)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5114221"/>
              </p:ext>
            </p:extLst>
          </p:nvPr>
        </p:nvGraphicFramePr>
        <p:xfrm>
          <a:off x="231823" y="925054"/>
          <a:ext cx="11694014" cy="5837224"/>
        </p:xfrm>
        <a:graphic>
          <a:graphicData uri="http://schemas.openxmlformats.org/drawingml/2006/table">
            <a:tbl>
              <a:tblPr/>
              <a:tblGrid>
                <a:gridCol w="3387140"/>
                <a:gridCol w="617658"/>
                <a:gridCol w="3065700"/>
                <a:gridCol w="778908"/>
                <a:gridCol w="3162027"/>
                <a:gridCol w="682581"/>
              </a:tblGrid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Спасский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22,8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округ город Бор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17,5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Княгининский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15,4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Гагинский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22,7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округ Сокольский 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17,5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Павловский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15,4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Вачский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22,2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Лысковский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17,3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округ город Кулебаки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15,2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Краснооктябрьский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22,0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округ город Шахунья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17,3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округ Семеновский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15,2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Воскресенский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20,0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Тонкинский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17,1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Вадский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15,1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Воротынский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19,9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Большеболдинский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17,0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Уренский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15,1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Пильнинский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19,2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Починковский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17,0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Шарангский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15,1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4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Навашинский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19,2</a:t>
                      </a:r>
                    </a:p>
                  </a:txBody>
                  <a:tcPr marL="3318" marR="3318" marT="331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Дальнеконстантиновский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16,9</a:t>
                      </a:r>
                    </a:p>
                  </a:txBody>
                  <a:tcPr marL="3318" marR="3318" marT="331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Среднее значение по</a:t>
                      </a: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Нижегородской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области</a:t>
                      </a:r>
                    </a:p>
                  </a:txBody>
                  <a:tcPr marL="3318" marR="3318" marT="33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14,8</a:t>
                      </a: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fontAlgn="b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318" marR="3318" marT="331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Сергачский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18,9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Лукояновский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16,5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округ город Дзержинск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14,8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Шатковский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18,8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Балахнинский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16,4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окру Перевозский 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14,8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Арзамасский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18,6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Вознесенский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16,3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округ город Выкса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14,7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7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округ город Чкаловск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18,5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Большемурашкинский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15,9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округ город Нижний Новгород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13,9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Сеченовский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18,3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Ковернинский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15,9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Кстовский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13,0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Сосновский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18,3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Варнавинский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15,8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Тоншаевский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12,4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Городецкий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17,8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Краснобаковский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15,8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Володарский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11,8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округ город Первомайск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17,7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Богородский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15,7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Городской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округ город Арзамас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11,8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Бутурлинский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17,5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Ардатовский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15,6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8" marR="3318" marT="331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28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Дивеевский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17,5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Ветлужский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 район</a:t>
                      </a: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15,5</a:t>
                      </a:r>
                    </a:p>
                  </a:txBody>
                  <a:tcPr marL="3318" marR="3318" marT="33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8" marR="3318" marT="3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318" marR="3318" marT="33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559207" y="3662913"/>
            <a:ext cx="3009013" cy="2286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Ниже </a:t>
            </a:r>
            <a:r>
              <a:rPr lang="ru-RU" sz="1400" b="1" dirty="0" err="1" smtClean="0"/>
              <a:t>среднеобластного</a:t>
            </a:r>
            <a:r>
              <a:rPr lang="ru-RU" sz="1400" b="1" dirty="0"/>
              <a:t> </a:t>
            </a:r>
            <a:r>
              <a:rPr lang="ru-RU" sz="1400" b="1" dirty="0" smtClean="0"/>
              <a:t>значения: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ДОСТУПНОСТЬ МЕДИЦИНСКОЙ ПОМОЩИ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53069" y="796209"/>
            <a:ext cx="6113073" cy="2339102"/>
          </a:xfrm>
          <a:prstGeom prst="rect">
            <a:avLst/>
          </a:prstGeom>
          <a:solidFill>
            <a:srgbClr val="F8D7CD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14 (</a:t>
            </a:r>
            <a:r>
              <a:rPr lang="ru-RU" sz="1600" dirty="0"/>
              <a:t>1,2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1156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врачебных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терапевтических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установлено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превышение норматива прикрепленного населения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207 (17,9%)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врачебных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терапевтических участках работают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врачи-совместители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233 (20,2%)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врачебных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терапевтических участка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имеет участкового врача</a:t>
            </a: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СМП: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укомплектованность врачебных бригад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56,7%,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фельдшерских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91,7%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3070" y="3105835"/>
            <a:ext cx="5861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Доступность оказания медицинской помощи в соответствии с геоинформационным порталом Минздрава России: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7741100"/>
              </p:ext>
            </p:extLst>
          </p:nvPr>
        </p:nvGraphicFramePr>
        <p:xfrm>
          <a:off x="5885646" y="4449592"/>
          <a:ext cx="6154761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634"/>
                <a:gridCol w="1303428"/>
                <a:gridCol w="975508"/>
                <a:gridCol w="975508"/>
                <a:gridCol w="1005683"/>
              </a:tblGrid>
              <a:tr h="34647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Доступность медицинской помощи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жителей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населенных пунктах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281033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1-100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101-300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301-1000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1001-2000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2810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населенных пунктов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2 828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55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СМП доступна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ПМП недоступна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(8,1%)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(0,3%)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доступна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215388279"/>
              </p:ext>
            </p:extLst>
          </p:nvPr>
        </p:nvGraphicFramePr>
        <p:xfrm>
          <a:off x="0" y="1413128"/>
          <a:ext cx="5885645" cy="544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0202" y="1139489"/>
            <a:ext cx="4758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Обеспеченность врачами на 10 000 населения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96093" y="2309070"/>
            <a:ext cx="64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36,0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82502" y="1818167"/>
            <a:ext cx="797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02501" y="921468"/>
            <a:ext cx="601515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1691 лицензиат </a:t>
            </a:r>
            <a:endParaRPr lang="ru-RU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негосударственной формы </a:t>
            </a:r>
            <a:r>
              <a:rPr lang="ru-RU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собственности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032914" y="816201"/>
            <a:ext cx="6059487" cy="5941487"/>
          </a:xfrm>
          <a:prstGeom prst="rect">
            <a:avLst/>
          </a:prstGeom>
          <a:solidFill>
            <a:schemeClr val="accent2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210430" y="1973178"/>
            <a:ext cx="6132513" cy="5941487"/>
          </a:xfrm>
          <a:prstGeom prst="rect">
            <a:avLst/>
          </a:prstGeom>
          <a:solidFill>
            <a:schemeClr val="accent6">
              <a:lumMod val="20000"/>
              <a:lumOff val="8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59" y="298039"/>
            <a:ext cx="9982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Raavi" panose="020B0502040204020203" pitchFamily="34" charset="0"/>
              </a:rPr>
              <a:t>КОЛИЧЕСТВО МЕДИЦИНСКИХ ОРГАНИЗАЦИЙ НА ТЕРРИТОРИИ НИЖЕГОРОДСКОЙ ОБЛАСТИ</a:t>
            </a:r>
            <a:endParaRPr lang="ru-RU" sz="2000" b="1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Raav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30" y="1484313"/>
            <a:ext cx="3323366" cy="3306859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6561005" y="2106218"/>
            <a:ext cx="1640298" cy="2153024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7766" y="922562"/>
            <a:ext cx="5972128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319 ЮРИДИЧЕСКИХ ЛИЦ </a:t>
            </a:r>
          </a:p>
          <a:p>
            <a:r>
              <a:rPr lang="ru-RU" sz="16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ГОСУДАРСТВЕННОЙ ФОРМЫ </a:t>
            </a:r>
            <a:r>
              <a:rPr lang="ru-RU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СОБСТВЕННОСТИ</a:t>
            </a:r>
          </a:p>
          <a:p>
            <a:r>
              <a:rPr lang="ru-RU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 лицензиат </a:t>
            </a:r>
            <a:r>
              <a:rPr lang="ru-RU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федеральной формы </a:t>
            </a:r>
            <a:r>
              <a:rPr lang="ru-RU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собственности</a:t>
            </a:r>
            <a:endParaRPr lang="ru-RU" sz="1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8332967" y="2196284"/>
            <a:ext cx="3331596" cy="1986101"/>
          </a:xfrm>
          <a:prstGeom prst="downArrowCallout">
            <a:avLst>
              <a:gd name="adj1" fmla="val 35921"/>
              <a:gd name="adj2" fmla="val 35922"/>
              <a:gd name="adj3" fmla="val 25000"/>
              <a:gd name="adj4" fmla="val 6497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prstClr val="white"/>
              </a:buClr>
              <a:buFont typeface="Calibri" panose="020F0502020204030204" pitchFamily="34" charset="0"/>
              <a:buChar char="!"/>
            </a:pPr>
            <a:r>
              <a:rPr lang="ru-RU" dirty="0">
                <a:solidFill>
                  <a:prstClr val="white"/>
                </a:solidFill>
              </a:rPr>
              <a:t>Высокая конкуренция с негосударственными МО</a:t>
            </a:r>
          </a:p>
          <a:p>
            <a:pPr marL="285750" indent="-285750">
              <a:buClr>
                <a:prstClr val="white"/>
              </a:buClr>
              <a:buFont typeface="Calibri" panose="020F0502020204030204" pitchFamily="34" charset="0"/>
              <a:buChar char="!"/>
            </a:pPr>
            <a:r>
              <a:rPr lang="ru-RU" dirty="0">
                <a:solidFill>
                  <a:prstClr val="white"/>
                </a:solidFill>
              </a:rPr>
              <a:t>Отток </a:t>
            </a:r>
            <a:r>
              <a:rPr lang="ru-RU" dirty="0" smtClean="0">
                <a:solidFill>
                  <a:prstClr val="white"/>
                </a:solidFill>
              </a:rPr>
              <a:t>специалистов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55888" y="4064515"/>
            <a:ext cx="4285753" cy="11926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Концентрация в негосударственных МО избирательного перечня «выгодных» работ у услуг, отказ от предоставления </a:t>
            </a:r>
            <a:r>
              <a:rPr lang="ru-RU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«не выгодных»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64480" y="5257211"/>
            <a:ext cx="6753171" cy="101566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buClr>
                <a:prstClr val="white"/>
              </a:buClr>
            </a:pPr>
            <a:r>
              <a:rPr lang="ru-RU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соотношение </a:t>
            </a:r>
            <a:r>
              <a:rPr lang="ru-RU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частной формы собственности к </a:t>
            </a:r>
            <a:r>
              <a:rPr lang="ru-RU" sz="20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государвтенной</a:t>
            </a:r>
            <a:r>
              <a:rPr lang="ru-RU" sz="20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ru-RU" sz="2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2000" b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20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prstClr val="white"/>
              </a:buClr>
            </a:pPr>
            <a:r>
              <a:rPr lang="ru-RU" sz="2000" dirty="0" smtClean="0">
                <a:solidFill>
                  <a:prstClr val="white"/>
                </a:solidFill>
              </a:rPr>
              <a:t>СНИЖЕНИЕ ДОСТУПНОСТИ МЕД.ПОМОЩИ ДЛЯ НАСЕЛЕНИЯ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74" name="Выноска со стрелкой вниз 73"/>
          <p:cNvSpPr/>
          <p:nvPr/>
        </p:nvSpPr>
        <p:spPr>
          <a:xfrm>
            <a:off x="493261" y="1841424"/>
            <a:ext cx="3331596" cy="2417818"/>
          </a:xfrm>
          <a:prstGeom prst="downArrowCallout">
            <a:avLst>
              <a:gd name="adj1" fmla="val 25000"/>
              <a:gd name="adj2" fmla="val 25000"/>
              <a:gd name="adj3" fmla="val 43377"/>
              <a:gd name="adj4" fmla="val 4856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Clr>
                <a:prstClr val="white"/>
              </a:buClr>
              <a:buFont typeface="Calibri" panose="020F0502020204030204" pitchFamily="34" charset="0"/>
              <a:buChar char="!"/>
            </a:pPr>
            <a:r>
              <a:rPr lang="ru-RU" dirty="0" smtClean="0">
                <a:solidFill>
                  <a:prstClr val="white"/>
                </a:solidFill>
              </a:rPr>
              <a:t>Высокая нагрузка гос. МО преимущественно низкодоходными работами и услугами.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46088" y="4347573"/>
            <a:ext cx="4407384" cy="11926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Концентрация в государственных МО         «не выгодных» работ и услуг приводит к ухудшению экономики МО, невозможности модернизации и развития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5621687" y="1228883"/>
            <a:ext cx="972673" cy="1019364"/>
          </a:xfrm>
          <a:prstGeom prst="mathPl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05" y="2722723"/>
            <a:ext cx="976951" cy="97695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14699" y="5540269"/>
            <a:ext cx="4716520" cy="949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Выявлены случаи нагрузки на 1 участкового врача до 3 346 человек прикрепленного населения (норматив 1 700 человек)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2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СО РСЦ и ЧКВ 2018 со стрелками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82" r="23120"/>
          <a:stretch/>
        </p:blipFill>
        <p:spPr>
          <a:xfrm>
            <a:off x="1" y="1212112"/>
            <a:ext cx="4181458" cy="480591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7207" y="-3484"/>
            <a:ext cx="10044793" cy="787255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/>
              <a:t>ОРГАНИЗАЦИЯ (ПРОБЛЕМЫ) ОКАЗАНИЯ МЕДИЦИНСКОЙ ПОМОЩИ ПАЦИЕНТАМ </a:t>
            </a:r>
            <a:br>
              <a:rPr lang="ru-RU" sz="2200" dirty="0" smtClean="0"/>
            </a:br>
            <a:r>
              <a:rPr lang="ru-RU" sz="2200" dirty="0" smtClean="0"/>
              <a:t>С СЕРДЕЧНО-СОСУДИСТЫМИ ЗАБОЛЕВАНИЯМИ</a:t>
            </a:r>
            <a:endParaRPr lang="ru-RU" sz="2200" dirty="0"/>
          </a:p>
        </p:txBody>
      </p:sp>
      <p:pic>
        <p:nvPicPr>
          <p:cNvPr id="6" name="Рисунок 5" descr="ПСО РСЦ и ЧКВ с новыми 2018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6147" y="1368348"/>
            <a:ext cx="4033703" cy="519194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692490" y="5797539"/>
            <a:ext cx="4540101" cy="7521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Максимальное плечо </a:t>
            </a:r>
            <a:r>
              <a:rPr lang="ru-RU" dirty="0"/>
              <a:t>доставки </a:t>
            </a:r>
            <a:r>
              <a:rPr lang="ru-RU" dirty="0" smtClean="0"/>
              <a:t>до РСЦ (ПСО </a:t>
            </a:r>
            <a:r>
              <a:rPr lang="ru-RU" dirty="0"/>
              <a:t>ГБУЗ НО </a:t>
            </a:r>
            <a:r>
              <a:rPr lang="ru-RU" dirty="0" err="1"/>
              <a:t>Шахунская</a:t>
            </a:r>
            <a:r>
              <a:rPr lang="ru-RU" dirty="0"/>
              <a:t> ЦРБ» ) - 263 </a:t>
            </a:r>
            <a:r>
              <a:rPr lang="ru-RU" dirty="0" smtClean="0"/>
              <a:t>км</a:t>
            </a:r>
            <a:r>
              <a:rPr lang="ru-RU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38093" y="1935270"/>
            <a:ext cx="3604439" cy="10737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Карта-схема 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сосудистых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центров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Нижегородской области</a:t>
            </a:r>
          </a:p>
          <a:p>
            <a:pPr algn="ctr"/>
            <a:r>
              <a:rPr lang="ru-RU" b="1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95822" y="3265530"/>
            <a:ext cx="116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2018 год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3344" y="3265530"/>
            <a:ext cx="116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2024 год*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90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207" y="145372"/>
            <a:ext cx="10018936" cy="78725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ОРГАНИЗАЦИЯ (ПРОБЛЕМЫ) ОКАЗАНИЯ МЕДИЦИНСКОЙ ПОМОЩИ ПАЦИЕНТАМ С СЕРДЕЧНО-СОСУДИСТЫМИ ЗАБОЛЕВАНИЯМИ, 2018 год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858151290"/>
              </p:ext>
            </p:extLst>
          </p:nvPr>
        </p:nvGraphicFramePr>
        <p:xfrm>
          <a:off x="108122" y="1238468"/>
          <a:ext cx="7872096" cy="546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602279" y="1504506"/>
            <a:ext cx="4444409" cy="51946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Основные проблемы и типичные нарушения, выявляемые в медицинских организациях, оказывающих медицинскую помощь пациентам с ОКС, ОНМК:</a:t>
            </a:r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нарушение порядков и стандартов оказания медицинской </a:t>
            </a:r>
            <a:r>
              <a:rPr lang="ru-RU" dirty="0" smtClean="0"/>
              <a:t>помощи;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нарушения </a:t>
            </a:r>
            <a:r>
              <a:rPr lang="ru-RU" dirty="0"/>
              <a:t>в маршрутизации </a:t>
            </a:r>
            <a:r>
              <a:rPr lang="ru-RU" dirty="0" smtClean="0"/>
              <a:t>пациентов;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граничение и несвоевременное  </a:t>
            </a:r>
            <a:r>
              <a:rPr lang="ru-RU" dirty="0"/>
              <a:t>проведения диагностических и лабораторных </a:t>
            </a:r>
            <a:r>
              <a:rPr lang="ru-RU" dirty="0" smtClean="0"/>
              <a:t>исследований;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отсутствие эффективной системы реабилитации.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374" y="457200"/>
            <a:ext cx="10399211" cy="65618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Мониторинг показателей по снижению смертности</a:t>
            </a:r>
            <a:br>
              <a:rPr lang="ru-RU" sz="3600" dirty="0" smtClean="0"/>
            </a:br>
            <a:r>
              <a:rPr lang="ru-RU" sz="3600" dirty="0" smtClean="0"/>
              <a:t> от основных причин 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3454115"/>
              </p:ext>
            </p:extLst>
          </p:nvPr>
        </p:nvGraphicFramePr>
        <p:xfrm>
          <a:off x="218941" y="1907272"/>
          <a:ext cx="11603865" cy="3036890"/>
        </p:xfrm>
        <a:graphic>
          <a:graphicData uri="http://schemas.openxmlformats.org/drawingml/2006/table">
            <a:tbl>
              <a:tblPr/>
              <a:tblGrid>
                <a:gridCol w="7207266"/>
                <a:gridCol w="1465533"/>
                <a:gridCol w="1465533"/>
                <a:gridCol w="1465533"/>
              </a:tblGrid>
              <a:tr h="641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Ключевые (сигнальные)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 (19 индикаторов), 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которые не были достигнуты Нижегородской областью по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итогам 2018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67" marR="1867" marT="1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Рекомендуемые значения</a:t>
                      </a:r>
                    </a:p>
                  </a:txBody>
                  <a:tcPr marL="1867" marR="1867" marT="1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РФ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67" marR="1867" marT="1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Фактические значения за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67" marR="1867" marT="1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Доля больных с острыми нарушениями мозгового кровообращения, госпитализированных в профильные отделения для лечения больных с ОНМК (региональные сосудистые центры и первичные сосудистые отделения) в первые 4,5 часа от начала заболевания</a:t>
                      </a:r>
                    </a:p>
                  </a:txBody>
                  <a:tcPr marL="1867" marR="1867" marT="1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 менее 40%</a:t>
                      </a:r>
                    </a:p>
                  </a:txBody>
                  <a:tcPr marL="1867" marR="1867" marT="1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67" marR="1867" marT="1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67" marR="1867" marT="1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</a:tr>
              <a:tr h="1318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Доля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больных с острым коронарным синдромом умерших в первые сутки от числа всех умерших с острым коронарным синдромом  за период госпитализации</a:t>
                      </a:r>
                    </a:p>
                  </a:txBody>
                  <a:tcPr marL="1867" marR="1867" marT="1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менее 25%</a:t>
                      </a:r>
                    </a:p>
                  </a:txBody>
                  <a:tcPr marL="1867" marR="1867" marT="1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67" marR="1867" marT="1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67" marR="1867" marT="1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3A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17570</TotalTime>
  <Words>2410</Words>
  <Application>Microsoft Office PowerPoint</Application>
  <PresentationFormat>Произвольный</PresentationFormat>
  <Paragraphs>522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Слайд 1</vt:lpstr>
      <vt:lpstr>Слайд 2</vt:lpstr>
      <vt:lpstr>СМЕРТНОСТЬ НАСЕЛЕНИЯ ТРУДОСПОСОБНОГО ВОЗРАСТА</vt:lpstr>
      <vt:lpstr> Показатели смертности в разрезе муниципальных образований Нижегородской области,  ранжированные по уровню смертности (к среднеобластному значению)</vt:lpstr>
      <vt:lpstr>ДОСТУПНОСТЬ МЕДИЦИНСКОЙ ПОМОЩИ</vt:lpstr>
      <vt:lpstr>Слайд 6</vt:lpstr>
      <vt:lpstr>ОРГАНИЗАЦИЯ (ПРОБЛЕМЫ) ОКАЗАНИЯ МЕДИЦИНСКОЙ ПОМОЩИ ПАЦИЕНТАМ  С СЕРДЕЧНО-СОСУДИСТЫМИ ЗАБОЛЕВАНИЯМИ</vt:lpstr>
      <vt:lpstr>ОРГАНИЗАЦИЯ (ПРОБЛЕМЫ) ОКАЗАНИЯ МЕДИЦИНСКОЙ ПОМОЩИ ПАЦИЕНТАМ С СЕРДЕЧНО-СОСУДИСТЫМИ ЗАБОЛЕВАНИЯМИ, 2018 год</vt:lpstr>
      <vt:lpstr>Мониторинг показателей по снижению смертности  от основных причин </vt:lpstr>
      <vt:lpstr>ОРГАНИЗАЦИЯ (ПРОБЛЕМЫ) ОКАЗАНИЯ МЕДИЦИНСКОЙ ПОМОЩИ ПАЦИЕНТАМ  С ОНКОЛОГИЧЕСКИМИ ЗАБОЛЕВАНИЯМИ</vt:lpstr>
      <vt:lpstr>Слайд 11</vt:lpstr>
      <vt:lpstr>ЭФФЕКТИВНОСТЬ ИСПОЛЬЗОВАНИЯ  МЕДИЦИНСКОГО ОБОРУДОВАНИЯ, 2018</vt:lpstr>
      <vt:lpstr>Льготное лекарственное обеспечение</vt:lpstr>
      <vt:lpstr>Слайд 14</vt:lpstr>
      <vt:lpstr>Спасибо  за внимание!</vt:lpstr>
      <vt:lpstr>Слайд 16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Сб-15145</dc:creator>
  <cp:lastModifiedBy>Кононов</cp:lastModifiedBy>
  <cp:revision>825</cp:revision>
  <cp:lastPrinted>2019-05-15T14:24:49Z</cp:lastPrinted>
  <dcterms:created xsi:type="dcterms:W3CDTF">2016-02-23T09:38:50Z</dcterms:created>
  <dcterms:modified xsi:type="dcterms:W3CDTF">2019-05-17T07:51:10Z</dcterms:modified>
</cp:coreProperties>
</file>